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notesSlides/notesSlide5.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6.xml" ContentType="application/vnd.openxmlformats-officedocument.themeOverr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0"/>
  </p:notesMasterIdLst>
  <p:sldIdLst>
    <p:sldId id="256" r:id="rId2"/>
    <p:sldId id="257" r:id="rId3"/>
    <p:sldId id="258" r:id="rId4"/>
    <p:sldId id="259" r:id="rId5"/>
    <p:sldId id="268" r:id="rId6"/>
    <p:sldId id="261" r:id="rId7"/>
    <p:sldId id="266" r:id="rId8"/>
    <p:sldId id="260" r:id="rId9"/>
  </p:sldIdLst>
  <p:sldSz cx="9144000" cy="5143500" type="screen16x9"/>
  <p:notesSz cx="6858000" cy="9144000"/>
  <p:embeddedFontLst>
    <p:embeddedFont>
      <p:font typeface="Maven Pro" panose="020B0604020202020204" charset="0"/>
      <p:regular r:id="rId11"/>
      <p:bold r:id="rId12"/>
    </p:embeddedFont>
    <p:embeddedFont>
      <p:font typeface="Nunito" pitchFamily="2" charset="0"/>
      <p:regular r:id="rId13"/>
      <p:bold r:id="rId14"/>
      <p:italic r:id="rId15"/>
      <p:boldItalic r:id="rId16"/>
    </p:embeddedFont>
    <p:embeddedFont>
      <p:font typeface="Titillium Web" panose="00000500000000000000"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72C4"/>
    <a:srgbClr val="ED7D31"/>
    <a:srgbClr val="C576EE"/>
    <a:srgbClr val="158FF5"/>
    <a:srgbClr val="BA9CCC"/>
    <a:srgbClr val="A681BD"/>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varScale="1">
        <p:scale>
          <a:sx n="192" d="100"/>
          <a:sy n="192" d="100"/>
        </p:scale>
        <p:origin x="906" y="16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heme" Target="theme/theme1.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5.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[Données+Primero+Bank2.xlsx]TCD!Tableau croisé dynamique4</c:name>
    <c:fmtId val="6"/>
  </c:pivotSource>
  <c:chart>
    <c:title>
      <c:tx>
        <c:rich>
          <a:bodyPr rot="0" spcFirstLastPara="1" vertOverflow="ellipsis" vert="horz" wrap="square" anchor="t" anchorCtr="0"/>
          <a:lstStyle/>
          <a:p>
            <a:pPr algn="ctr" rtl="0">
              <a:defRPr lang="en-US" sz="1400" b="1" i="0" u="none" strike="noStrike" kern="1200" spc="0" baseline="0">
                <a:solidFill>
                  <a:srgbClr val="000000"/>
                </a:solidFill>
                <a:latin typeface="Nunito" pitchFamily="2" charset="0"/>
                <a:ea typeface="+mn-ea"/>
                <a:cs typeface="+mn-cs"/>
              </a:defRPr>
            </a:pPr>
            <a:r>
              <a:rPr lang="en-US" sz="1400" b="1" i="0" u="none" strike="noStrike" kern="1200" baseline="0">
                <a:solidFill>
                  <a:srgbClr val="000000"/>
                </a:solidFill>
                <a:latin typeface="Nunito" pitchFamily="2" charset="0"/>
                <a:ea typeface="+mn-ea"/>
                <a:cs typeface="+mn-cs"/>
              </a:rPr>
              <a:t>Proportion du statut familial des clients perdus</a:t>
            </a:r>
          </a:p>
        </c:rich>
      </c:tx>
      <c:layout>
        <c:manualLayout>
          <c:xMode val="edge"/>
          <c:yMode val="edge"/>
          <c:x val="0.10440602970605686"/>
          <c:y val="2.2988505747126436E-2"/>
        </c:manualLayout>
      </c:layout>
      <c:overlay val="0"/>
      <c:spPr>
        <a:noFill/>
        <a:ln>
          <a:noFill/>
        </a:ln>
        <a:effectLst/>
      </c:spPr>
      <c:txPr>
        <a:bodyPr rot="0" spcFirstLastPara="1" vertOverflow="ellipsis" vert="horz" wrap="square" anchor="t" anchorCtr="0"/>
        <a:lstStyle/>
        <a:p>
          <a:pPr algn="ctr" rtl="0">
            <a:defRPr lang="en-US" sz="1400" b="1" i="0" u="none" strike="noStrike" kern="1200" spc="0" baseline="0">
              <a:solidFill>
                <a:srgbClr val="000000"/>
              </a:solidFill>
              <a:latin typeface="Nunito" pitchFamily="2" charset="0"/>
              <a:ea typeface="+mn-ea"/>
              <a:cs typeface="+mn-cs"/>
            </a:defRPr>
          </a:pPr>
          <a:endParaRPr lang="fr-FR"/>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pivotFmt>
      <c:pivotFmt>
        <c:idx val="3"/>
      </c:pivotFmt>
      <c:pivotFmt>
        <c:idx val="4"/>
      </c:pivotFmt>
      <c:pivotFmt>
        <c:idx val="5"/>
      </c:pivotFmt>
      <c:pivotFmt>
        <c:idx val="6"/>
        <c:spPr>
          <a:solidFill>
            <a:schemeClr val="accent1"/>
          </a:solidFill>
          <a:ln w="19050">
            <a:solidFill>
              <a:schemeClr val="lt1"/>
            </a:solidFill>
          </a:ln>
          <a:effectLst>
            <a:outerShdw blurRad="50800" dist="38100" dir="2700000" algn="tl" rotWithShape="0">
              <a:prstClr val="black">
                <a:alpha val="40000"/>
              </a:prstClr>
            </a:outerShdw>
          </a:effectLst>
        </c:spPr>
        <c:marker>
          <c:symbol val="circle"/>
          <c:size val="5"/>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dLblPos val="outEnd"/>
          <c:showLegendKey val="0"/>
          <c:showVal val="0"/>
          <c:showCatName val="0"/>
          <c:showSerName val="0"/>
          <c:showPercent val="1"/>
          <c:showBubbleSize val="0"/>
          <c:extLst>
            <c:ext xmlns:c15="http://schemas.microsoft.com/office/drawing/2012/chart" uri="{CE6537A1-D6FC-4f65-9D91-7224C49458BB}"/>
          </c:extLst>
        </c:dLbl>
      </c:pivotFmt>
      <c:pivotFmt>
        <c:idx val="7"/>
        <c:spPr>
          <a:solidFill>
            <a:srgbClr val="00B0F0"/>
          </a:solidFill>
          <a:ln w="19050">
            <a:solidFill>
              <a:schemeClr val="lt1"/>
            </a:solidFill>
          </a:ln>
          <a:effectLst>
            <a:outerShdw blurRad="50800" dist="38100" dir="2700000" algn="tl" rotWithShape="0">
              <a:prstClr val="black">
                <a:alpha val="40000"/>
              </a:prstClr>
            </a:outerShdw>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fld id="{082B45BB-54F2-453D-81DD-A31219D300B3}" type="PERCENTAGE">
                  <a:rPr lang="en-US" sz="1100"/>
                  <a:pPr>
                    <a:defRPr sz="900" b="0" i="0" u="none" strike="noStrike" kern="1200" baseline="0">
                      <a:solidFill>
                        <a:schemeClr val="tx1">
                          <a:lumMod val="75000"/>
                          <a:lumOff val="25000"/>
                        </a:schemeClr>
                      </a:solidFill>
                      <a:latin typeface="+mn-lt"/>
                      <a:ea typeface="+mn-ea"/>
                      <a:cs typeface="+mn-cs"/>
                    </a:defRPr>
                  </a:pPr>
                  <a:t>[POURCENTAGE]</a:t>
                </a:fld>
                <a:endParaRPr lang="fr-FR"/>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dLblPos val="outEnd"/>
          <c:showLegendKey val="0"/>
          <c:showVal val="0"/>
          <c:showCatName val="0"/>
          <c:showSerName val="0"/>
          <c:showPercent val="1"/>
          <c:showBubbleSize val="0"/>
          <c:extLst>
            <c:ext xmlns:c15="http://schemas.microsoft.com/office/drawing/2012/chart" uri="{CE6537A1-D6FC-4f65-9D91-7224C49458BB}">
              <c15:dlblFieldTable/>
              <c15:showDataLabelsRange val="0"/>
            </c:ext>
          </c:extLst>
        </c:dLbl>
      </c:pivotFmt>
      <c:pivotFmt>
        <c:idx val="8"/>
        <c:spPr>
          <a:solidFill>
            <a:srgbClr val="FF9999"/>
          </a:solidFill>
          <a:ln w="19050">
            <a:solidFill>
              <a:schemeClr val="lt1"/>
            </a:solidFill>
          </a:ln>
          <a:effectLst>
            <a:outerShdw blurRad="50800" dist="38100" dir="2700000" algn="tl" rotWithShape="0">
              <a:prstClr val="black">
                <a:alpha val="40000"/>
              </a:prst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ysClr val="windowText" lastClr="000000"/>
                  </a:solidFill>
                  <a:latin typeface="Nunito" pitchFamily="2" charset="0"/>
                  <a:ea typeface="+mn-ea"/>
                  <a:cs typeface="+mn-cs"/>
                </a:defRPr>
              </a:pPr>
              <a:endParaRPr lang="fr-FR"/>
            </a:p>
          </c:txPr>
          <c:showLegendKey val="1"/>
          <c:showVal val="1"/>
          <c:showCatName val="1"/>
          <c:showSerName val="1"/>
          <c:showPercent val="1"/>
          <c:showBubbleSize val="1"/>
          <c:extLst>
            <c:ext xmlns:c15="http://schemas.microsoft.com/office/drawing/2012/chart" uri="{CE6537A1-D6FC-4f65-9D91-7224C49458BB}"/>
          </c:extLst>
        </c:dLbl>
      </c:pivotFmt>
      <c:pivotFmt>
        <c:idx val="9"/>
        <c:spPr>
          <a:solidFill>
            <a:schemeClr val="accent3"/>
          </a:solidFill>
          <a:ln w="19050">
            <a:solidFill>
              <a:schemeClr val="lt1"/>
            </a:solidFill>
          </a:ln>
          <a:effectLst>
            <a:outerShdw blurRad="50800" dist="38100" dir="2700000" algn="tl" rotWithShape="0">
              <a:prstClr val="black">
                <a:alpha val="40000"/>
              </a:prstClr>
            </a:outerShdw>
          </a:effectLst>
        </c:spPr>
      </c:pivotFmt>
      <c:pivotFmt>
        <c:idx val="10"/>
        <c:spPr>
          <a:solidFill>
            <a:schemeClr val="accent4"/>
          </a:solidFill>
          <a:ln w="19050">
            <a:solidFill>
              <a:schemeClr val="lt1"/>
            </a:solidFill>
          </a:ln>
          <a:effectLst>
            <a:outerShdw blurRad="50800" dist="38100" dir="2700000" algn="tl" rotWithShape="0">
              <a:prstClr val="black">
                <a:alpha val="40000"/>
              </a:prst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fr-FR"/>
            </a:p>
          </c:txPr>
          <c:showLegendKey val="1"/>
          <c:showVal val="1"/>
          <c:showCatName val="1"/>
          <c:showSerName val="1"/>
          <c:showPercent val="1"/>
          <c:showBubbleSize val="1"/>
          <c:extLst>
            <c:ext xmlns:c15="http://schemas.microsoft.com/office/drawing/2012/chart" uri="{CE6537A1-D6FC-4f65-9D91-7224C49458BB}"/>
          </c:extLst>
        </c:dLbl>
      </c:pivotFmt>
      <c:pivotFmt>
        <c:idx val="11"/>
        <c:spPr>
          <a:solidFill>
            <a:schemeClr val="accent1"/>
          </a:solidFill>
          <a:ln w="19050">
            <a:solidFill>
              <a:schemeClr val="lt1"/>
            </a:solidFill>
          </a:ln>
          <a:effectLst>
            <a:outerShdw blurRad="50800" dist="38100" dir="2700000" algn="tl" rotWithShape="0">
              <a:prstClr val="black">
                <a:alpha val="4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dLblPos val="outEnd"/>
          <c:showLegendKey val="0"/>
          <c:showVal val="0"/>
          <c:showCatName val="0"/>
          <c:showSerName val="0"/>
          <c:showPercent val="1"/>
          <c:showBubbleSize val="0"/>
          <c:extLst>
            <c:ext xmlns:c15="http://schemas.microsoft.com/office/drawing/2012/chart" uri="{CE6537A1-D6FC-4f65-9D91-7224C49458BB}"/>
          </c:extLst>
        </c:dLbl>
      </c:pivotFmt>
      <c:pivotFmt>
        <c:idx val="12"/>
        <c:spPr>
          <a:solidFill>
            <a:srgbClr val="00B0F0"/>
          </a:solidFill>
          <a:ln w="19050">
            <a:solidFill>
              <a:schemeClr val="lt1"/>
            </a:solidFill>
          </a:ln>
          <a:effectLst>
            <a:outerShdw blurRad="50800" dist="38100" dir="2700000" algn="tl" rotWithShape="0">
              <a:prstClr val="black">
                <a:alpha val="40000"/>
              </a:prstClr>
            </a:outerShdw>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fld id="{082B45BB-54F2-453D-81DD-A31219D300B3}" type="PERCENTAGE">
                  <a:rPr lang="en-US" sz="1100"/>
                  <a:pPr>
                    <a:defRPr sz="900" b="0" i="0" u="none" strike="noStrike" kern="1200" baseline="0">
                      <a:solidFill>
                        <a:schemeClr val="tx1">
                          <a:lumMod val="75000"/>
                          <a:lumOff val="25000"/>
                        </a:schemeClr>
                      </a:solidFill>
                      <a:latin typeface="+mn-lt"/>
                      <a:ea typeface="+mn-ea"/>
                      <a:cs typeface="+mn-cs"/>
                    </a:defRPr>
                  </a:pPr>
                  <a:t>[POURCENTAGE]</a:t>
                </a:fld>
                <a:endParaRPr lang="fr-FR"/>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dLblPos val="outEnd"/>
          <c:showLegendKey val="0"/>
          <c:showVal val="0"/>
          <c:showCatName val="0"/>
          <c:showSerName val="0"/>
          <c:showPercent val="1"/>
          <c:showBubbleSize val="0"/>
          <c:extLst>
            <c:ext xmlns:c15="http://schemas.microsoft.com/office/drawing/2012/chart" uri="{CE6537A1-D6FC-4f65-9D91-7224C49458BB}">
              <c15:dlblFieldTable/>
              <c15:showDataLabelsRange val="0"/>
            </c:ext>
          </c:extLst>
        </c:dLbl>
      </c:pivotFmt>
      <c:pivotFmt>
        <c:idx val="13"/>
        <c:spPr>
          <a:solidFill>
            <a:srgbClr val="FF9999"/>
          </a:solidFill>
          <a:ln w="19050">
            <a:solidFill>
              <a:schemeClr val="lt1"/>
            </a:solidFill>
          </a:ln>
          <a:effectLst>
            <a:outerShdw blurRad="50800" dist="38100" dir="2700000" algn="tl" rotWithShape="0">
              <a:prstClr val="black">
                <a:alpha val="40000"/>
              </a:prstClr>
            </a:outerShdw>
          </a:effectLst>
        </c:spPr>
      </c:pivotFmt>
      <c:pivotFmt>
        <c:idx val="14"/>
        <c:spPr>
          <a:solidFill>
            <a:schemeClr val="accent1"/>
          </a:solidFill>
          <a:ln w="19050">
            <a:solidFill>
              <a:schemeClr val="lt1"/>
            </a:solidFill>
          </a:ln>
          <a:effectLst>
            <a:outerShdw blurRad="50800" dist="38100" dir="2700000" algn="tl" rotWithShape="0">
              <a:prstClr val="black">
                <a:alpha val="40000"/>
              </a:prstClr>
            </a:outerShdw>
          </a:effectLst>
        </c:spPr>
      </c:pivotFmt>
      <c:pivotFmt>
        <c:idx val="15"/>
        <c:spPr>
          <a:solidFill>
            <a:schemeClr val="accent1"/>
          </a:solidFill>
          <a:ln w="19050">
            <a:solidFill>
              <a:schemeClr val="lt1"/>
            </a:solidFill>
          </a:ln>
          <a:effectLst>
            <a:outerShdw blurRad="50800" dist="38100" dir="2700000" algn="tl" rotWithShape="0">
              <a:prstClr val="black">
                <a:alpha val="40000"/>
              </a:prstClr>
            </a:outerShdw>
          </a:effectLst>
        </c:spPr>
      </c:pivotFmt>
      <c:pivotFmt>
        <c:idx val="16"/>
        <c:spPr>
          <a:solidFill>
            <a:schemeClr val="accent1"/>
          </a:solidFill>
          <a:ln w="19050">
            <a:solidFill>
              <a:schemeClr val="lt1"/>
            </a:solidFill>
          </a:ln>
          <a:effectLst>
            <a:outerShdw blurRad="50800" dist="38100" dir="2700000" algn="tl" rotWithShape="0">
              <a:prstClr val="black">
                <a:alpha val="4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dLblPos val="outEnd"/>
          <c:showLegendKey val="0"/>
          <c:showVal val="0"/>
          <c:showCatName val="0"/>
          <c:showSerName val="0"/>
          <c:showPercent val="1"/>
          <c:showBubbleSize val="0"/>
          <c:extLst>
            <c:ext xmlns:c15="http://schemas.microsoft.com/office/drawing/2012/chart" uri="{CE6537A1-D6FC-4f65-9D91-7224C49458BB}"/>
          </c:extLst>
        </c:dLbl>
      </c:pivotFmt>
      <c:pivotFmt>
        <c:idx val="17"/>
        <c:spPr>
          <a:solidFill>
            <a:srgbClr val="00B0F0"/>
          </a:solidFill>
          <a:ln w="19050">
            <a:solidFill>
              <a:schemeClr val="lt1"/>
            </a:solidFill>
          </a:ln>
          <a:effectLst>
            <a:outerShdw blurRad="50800" dist="38100" dir="2700000" algn="tl" rotWithShape="0">
              <a:prstClr val="black">
                <a:alpha val="40000"/>
              </a:prstClr>
            </a:outerShdw>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fld id="{082B45BB-54F2-453D-81DD-A31219D300B3}" type="PERCENTAGE">
                  <a:rPr lang="en-US" sz="1100"/>
                  <a:pPr>
                    <a:defRPr sz="900" b="0" i="0" u="none" strike="noStrike" kern="1200" baseline="0">
                      <a:solidFill>
                        <a:schemeClr val="tx1">
                          <a:lumMod val="75000"/>
                          <a:lumOff val="25000"/>
                        </a:schemeClr>
                      </a:solidFill>
                      <a:latin typeface="+mn-lt"/>
                      <a:ea typeface="+mn-ea"/>
                      <a:cs typeface="+mn-cs"/>
                    </a:defRPr>
                  </a:pPr>
                  <a:t>[POURCENTAGE]</a:t>
                </a:fld>
                <a:endParaRPr lang="fr-FR"/>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dLblPos val="outEnd"/>
          <c:showLegendKey val="0"/>
          <c:showVal val="0"/>
          <c:showCatName val="0"/>
          <c:showSerName val="0"/>
          <c:showPercent val="1"/>
          <c:showBubbleSize val="0"/>
          <c:extLst>
            <c:ext xmlns:c15="http://schemas.microsoft.com/office/drawing/2012/chart" uri="{CE6537A1-D6FC-4f65-9D91-7224C49458BB}">
              <c15:dlblFieldTable/>
              <c15:showDataLabelsRange val="0"/>
            </c:ext>
          </c:extLst>
        </c:dLbl>
      </c:pivotFmt>
      <c:pivotFmt>
        <c:idx val="18"/>
        <c:spPr>
          <a:solidFill>
            <a:srgbClr val="FF9999"/>
          </a:solidFill>
          <a:ln w="19050">
            <a:solidFill>
              <a:schemeClr val="lt1"/>
            </a:solidFill>
          </a:ln>
          <a:effectLst>
            <a:outerShdw blurRad="50800" dist="38100" dir="2700000" algn="tl" rotWithShape="0">
              <a:prstClr val="black">
                <a:alpha val="40000"/>
              </a:prstClr>
            </a:outerShdw>
          </a:effectLst>
        </c:spPr>
      </c:pivotFmt>
      <c:pivotFmt>
        <c:idx val="19"/>
        <c:spPr>
          <a:solidFill>
            <a:schemeClr val="accent1"/>
          </a:solidFill>
          <a:ln w="19050">
            <a:solidFill>
              <a:schemeClr val="lt1"/>
            </a:solidFill>
          </a:ln>
          <a:effectLst>
            <a:outerShdw blurRad="50800" dist="38100" dir="2700000" algn="tl" rotWithShape="0">
              <a:prstClr val="black">
                <a:alpha val="40000"/>
              </a:prstClr>
            </a:outerShdw>
          </a:effectLst>
        </c:spPr>
      </c:pivotFmt>
      <c:pivotFmt>
        <c:idx val="20"/>
        <c:spPr>
          <a:solidFill>
            <a:schemeClr val="accent1"/>
          </a:solidFill>
          <a:ln w="19050">
            <a:solidFill>
              <a:schemeClr val="lt1"/>
            </a:solidFill>
          </a:ln>
          <a:effectLst>
            <a:outerShdw blurRad="50800" dist="38100" dir="2700000" algn="tl" rotWithShape="0">
              <a:prstClr val="black">
                <a:alpha val="40000"/>
              </a:prstClr>
            </a:outerShdw>
          </a:effectLst>
        </c:spPr>
      </c:pivotFmt>
    </c:pivotFmts>
    <c:plotArea>
      <c:layout/>
      <c:pieChart>
        <c:varyColors val="1"/>
        <c:ser>
          <c:idx val="0"/>
          <c:order val="0"/>
          <c:tx>
            <c:strRef>
              <c:f>TCD!$B$17</c:f>
              <c:strCache>
                <c:ptCount val="1"/>
                <c:pt idx="0">
                  <c:v>Total</c:v>
                </c:pt>
              </c:strCache>
            </c:strRef>
          </c:tx>
          <c:spPr>
            <a:effectLst>
              <a:outerShdw blurRad="50800" dist="38100" dir="2700000" algn="tl" rotWithShape="0">
                <a:prstClr val="black">
                  <a:alpha val="40000"/>
                </a:prstClr>
              </a:outerShdw>
            </a:effectLst>
          </c:spPr>
          <c:dPt>
            <c:idx val="0"/>
            <c:bubble3D val="0"/>
            <c:spPr>
              <a:solidFill>
                <a:srgbClr val="00B0F0"/>
              </a:solidFill>
              <a:ln w="19050">
                <a:solidFill>
                  <a:schemeClr val="lt1"/>
                </a:solidFill>
              </a:ln>
              <a:effectLst>
                <a:outerShdw blurRad="50800" dist="38100" dir="2700000" algn="tl" rotWithShape="0">
                  <a:prstClr val="black">
                    <a:alpha val="40000"/>
                  </a:prstClr>
                </a:outerShdw>
              </a:effectLst>
            </c:spPr>
            <c:extLst>
              <c:ext xmlns:c16="http://schemas.microsoft.com/office/drawing/2014/chart" uri="{C3380CC4-5D6E-409C-BE32-E72D297353CC}">
                <c16:uniqueId val="{00000001-A36C-4495-8FCD-9CF3F8EBDC5A}"/>
              </c:ext>
            </c:extLst>
          </c:dPt>
          <c:dPt>
            <c:idx val="1"/>
            <c:bubble3D val="0"/>
            <c:spPr>
              <a:solidFill>
                <a:srgbClr val="FF9999"/>
              </a:solidFill>
              <a:ln w="19050">
                <a:solidFill>
                  <a:schemeClr val="lt1"/>
                </a:solidFill>
              </a:ln>
              <a:effectLst>
                <a:outerShdw blurRad="50800" dist="38100" dir="2700000" algn="tl" rotWithShape="0">
                  <a:prstClr val="black">
                    <a:alpha val="40000"/>
                  </a:prstClr>
                </a:outerShdw>
              </a:effectLst>
            </c:spPr>
            <c:extLst>
              <c:ext xmlns:c16="http://schemas.microsoft.com/office/drawing/2014/chart" uri="{C3380CC4-5D6E-409C-BE32-E72D297353CC}">
                <c16:uniqueId val="{00000003-A36C-4495-8FCD-9CF3F8EBDC5A}"/>
              </c:ext>
            </c:extLst>
          </c:dPt>
          <c:dPt>
            <c:idx val="2"/>
            <c:bubble3D val="0"/>
            <c:spPr>
              <a:solidFill>
                <a:schemeClr val="accent3"/>
              </a:solidFill>
              <a:ln w="19050">
                <a:solidFill>
                  <a:schemeClr val="lt1"/>
                </a:solidFill>
              </a:ln>
              <a:effectLst>
                <a:outerShdw blurRad="50800" dist="38100" dir="2700000" algn="tl" rotWithShape="0">
                  <a:prstClr val="black">
                    <a:alpha val="40000"/>
                  </a:prstClr>
                </a:outerShdw>
              </a:effectLst>
            </c:spPr>
            <c:extLst>
              <c:ext xmlns:c16="http://schemas.microsoft.com/office/drawing/2014/chart" uri="{C3380CC4-5D6E-409C-BE32-E72D297353CC}">
                <c16:uniqueId val="{00000005-A36C-4495-8FCD-9CF3F8EBDC5A}"/>
              </c:ext>
            </c:extLst>
          </c:dPt>
          <c:dPt>
            <c:idx val="3"/>
            <c:bubble3D val="0"/>
            <c:spPr>
              <a:solidFill>
                <a:srgbClr val="FFFFFF">
                  <a:lumMod val="75000"/>
                </a:srgbClr>
              </a:solidFill>
              <a:ln w="19050">
                <a:solidFill>
                  <a:schemeClr val="lt1"/>
                </a:solidFill>
              </a:ln>
              <a:effectLst>
                <a:outerShdw blurRad="50800" dist="38100" dir="2700000" algn="tl" rotWithShape="0">
                  <a:prstClr val="black">
                    <a:alpha val="40000"/>
                  </a:prstClr>
                </a:outerShdw>
              </a:effectLst>
            </c:spPr>
            <c:extLst>
              <c:ext xmlns:c16="http://schemas.microsoft.com/office/drawing/2014/chart" uri="{C3380CC4-5D6E-409C-BE32-E72D297353CC}">
                <c16:uniqueId val="{00000007-A36C-4495-8FCD-9CF3F8EBDC5A}"/>
              </c:ext>
            </c:extLst>
          </c:dPt>
          <c:dLbls>
            <c:dLbl>
              <c:idx val="0"/>
              <c:tx>
                <c:rich>
                  <a:bodyPr/>
                  <a:lstStyle/>
                  <a:p>
                    <a:fld id="{082B45BB-54F2-453D-81DD-A31219D300B3}" type="PERCENTAGE">
                      <a:rPr lang="en-US" sz="1100"/>
                      <a:pPr/>
                      <a:t>[POURCENTAGE]</a:t>
                    </a:fld>
                    <a:endParaRPr lang="fr-FR"/>
                  </a:p>
                </c:rich>
              </c:tx>
              <c:dLblPos val="outEnd"/>
              <c:showLegendKey val="0"/>
              <c:showVal val="0"/>
              <c:showCatName val="0"/>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A36C-4495-8FCD-9CF3F8EBDC5A}"/>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dLblPos val="out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TCD!$A$18:$A$22</c:f>
              <c:strCache>
                <c:ptCount val="4"/>
                <c:pt idx="0">
                  <c:v>Célibataire</c:v>
                </c:pt>
                <c:pt idx="1">
                  <c:v>Marié(e)</c:v>
                </c:pt>
                <c:pt idx="2">
                  <c:v>Divorcé(e)</c:v>
                </c:pt>
                <c:pt idx="3">
                  <c:v>Non connu</c:v>
                </c:pt>
              </c:strCache>
            </c:strRef>
          </c:cat>
          <c:val>
            <c:numRef>
              <c:f>TCD!$B$18:$B$22</c:f>
              <c:numCache>
                <c:formatCode>0.00%</c:formatCode>
                <c:ptCount val="4"/>
                <c:pt idx="0">
                  <c:v>0.27322738386308071</c:v>
                </c:pt>
                <c:pt idx="1">
                  <c:v>0.5727383863080685</c:v>
                </c:pt>
                <c:pt idx="2">
                  <c:v>7.45721271393643E-2</c:v>
                </c:pt>
                <c:pt idx="3">
                  <c:v>7.9462102689486558E-2</c:v>
                </c:pt>
              </c:numCache>
            </c:numRef>
          </c:val>
          <c:extLst>
            <c:ext xmlns:c16="http://schemas.microsoft.com/office/drawing/2014/chart" uri="{C3380CC4-5D6E-409C-BE32-E72D297353CC}">
              <c16:uniqueId val="{00000008-A36C-4495-8FCD-9CF3F8EBDC5A}"/>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Nunito" pitchFamily="2" charset="0"/>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FFFFF"/>
    </a:solidFill>
    <a:ln>
      <a:noFill/>
    </a:ln>
    <a:effectLst>
      <a:outerShdw blurRad="50800" dist="38100" dir="2700000" algn="tl" rotWithShape="0">
        <a:prstClr val="black">
          <a:alpha val="40000"/>
        </a:prstClr>
      </a:outerShdw>
    </a:effectLst>
  </c:spPr>
  <c:txPr>
    <a:bodyPr/>
    <a:lstStyle/>
    <a:p>
      <a:pPr>
        <a:defRPr/>
      </a:pPr>
      <a:endParaRPr lang="fr-FR"/>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[Données+Primero+Bank2.xlsx]TCD!Tableau croisé dynamique5</c:name>
    <c:fmtId val="8"/>
  </c:pivotSource>
  <c:chart>
    <c:title>
      <c:tx>
        <c:rich>
          <a:bodyPr rot="0" spcFirstLastPara="1" vertOverflow="ellipsis" vert="horz" wrap="square" anchor="ctr" anchorCtr="1"/>
          <a:lstStyle/>
          <a:p>
            <a:pPr algn="ctr" rtl="0">
              <a:defRPr lang="fr-FR" sz="1600" b="1" i="0" u="none" strike="noStrike" kern="1200" baseline="0">
                <a:solidFill>
                  <a:srgbClr val="000000"/>
                </a:solidFill>
                <a:latin typeface="Nunito" pitchFamily="2" charset="0"/>
                <a:ea typeface="+mn-ea"/>
                <a:cs typeface="+mn-cs"/>
              </a:defRPr>
            </a:pPr>
            <a:r>
              <a:rPr lang="fr-FR" sz="1600" b="1" i="0" u="none" strike="noStrike" kern="1200" baseline="0">
                <a:solidFill>
                  <a:srgbClr val="000000"/>
                </a:solidFill>
                <a:latin typeface="Nunito" pitchFamily="2" charset="0"/>
                <a:ea typeface="+mn-ea"/>
                <a:cs typeface="+mn-cs"/>
              </a:rPr>
              <a:t> Répartition clients actuels et perdus par catégories de revenus annuels </a:t>
            </a:r>
          </a:p>
        </c:rich>
      </c:tx>
      <c:overlay val="0"/>
      <c:spPr>
        <a:noFill/>
        <a:ln>
          <a:noFill/>
        </a:ln>
        <a:effectLst/>
      </c:spPr>
      <c:txPr>
        <a:bodyPr rot="0" spcFirstLastPara="1" vertOverflow="ellipsis" vert="horz" wrap="square" anchor="ctr" anchorCtr="1"/>
        <a:lstStyle/>
        <a:p>
          <a:pPr algn="ctr" rtl="0">
            <a:defRPr lang="fr-FR" sz="1600" b="1" i="0" u="none" strike="noStrike" kern="1200" baseline="0">
              <a:solidFill>
                <a:srgbClr val="000000"/>
              </a:solidFill>
              <a:latin typeface="Nunito" pitchFamily="2" charset="0"/>
              <a:ea typeface="+mn-ea"/>
              <a:cs typeface="+mn-cs"/>
            </a:defRPr>
          </a:pPr>
          <a:endParaRPr lang="fr-FR"/>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0800" dist="38100" dir="2700000" algn="tl" rotWithShape="0">
              <a:prstClr val="black">
                <a:alpha val="4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6"/>
          </a:solidFill>
          <a:ln>
            <a:noFill/>
          </a:ln>
          <a:effectLst>
            <a:outerShdw blurRad="50800" dist="38100" dir="2700000" algn="tl" rotWithShape="0">
              <a:prstClr val="black">
                <a:alpha val="4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0800" dist="38100" dir="2700000" algn="tl" rotWithShape="0">
              <a:prstClr val="black">
                <a:alpha val="4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6"/>
          </a:solidFill>
          <a:ln>
            <a:noFill/>
          </a:ln>
          <a:effectLst>
            <a:outerShdw blurRad="50800" dist="38100" dir="2700000" algn="tl" rotWithShape="0">
              <a:prstClr val="black">
                <a:alpha val="4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0800" dist="38100" dir="2700000" algn="tl" rotWithShape="0">
              <a:prstClr val="black">
                <a:alpha val="4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6"/>
          </a:solidFill>
          <a:ln>
            <a:noFill/>
          </a:ln>
          <a:effectLst>
            <a:outerShdw blurRad="50800" dist="38100" dir="2700000" algn="tl" rotWithShape="0">
              <a:prstClr val="black">
                <a:alpha val="4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TCD!$B$27:$B$28</c:f>
              <c:strCache>
                <c:ptCount val="1"/>
                <c:pt idx="0">
                  <c:v>Clients actuels</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0800" dist="38100" dir="2700000" algn="tl" rotWithShape="0">
                <a:prstClr val="black">
                  <a:alpha val="4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Nunito" pitchFamily="2" charset="0"/>
                    <a:ea typeface="+mn-ea"/>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TCD!$A$29:$A$33</c:f>
              <c:strCache>
                <c:ptCount val="4"/>
                <c:pt idx="0">
                  <c:v>Moins de $40K</c:v>
                </c:pt>
                <c:pt idx="1">
                  <c:v>De $40k à $80k</c:v>
                </c:pt>
                <c:pt idx="2">
                  <c:v>De $80k à + $120k</c:v>
                </c:pt>
                <c:pt idx="3">
                  <c:v>Non connu</c:v>
                </c:pt>
              </c:strCache>
            </c:strRef>
          </c:cat>
          <c:val>
            <c:numRef>
              <c:f>TCD!$B$29:$B$33</c:f>
              <c:numCache>
                <c:formatCode>0%</c:formatCode>
                <c:ptCount val="4"/>
                <c:pt idx="0">
                  <c:v>0.34730891532210578</c:v>
                </c:pt>
                <c:pt idx="1">
                  <c:v>0.32139912848898833</c:v>
                </c:pt>
                <c:pt idx="2">
                  <c:v>0.2225886232481451</c:v>
                </c:pt>
                <c:pt idx="3">
                  <c:v>0.1087033329407608</c:v>
                </c:pt>
              </c:numCache>
            </c:numRef>
          </c:val>
          <c:extLst>
            <c:ext xmlns:c16="http://schemas.microsoft.com/office/drawing/2014/chart" uri="{C3380CC4-5D6E-409C-BE32-E72D297353CC}">
              <c16:uniqueId val="{00000000-61F9-45D2-BB5B-5C5493E87DB4}"/>
            </c:ext>
          </c:extLst>
        </c:ser>
        <c:ser>
          <c:idx val="1"/>
          <c:order val="1"/>
          <c:tx>
            <c:strRef>
              <c:f>TCD!$C$27:$C$28</c:f>
              <c:strCache>
                <c:ptCount val="1"/>
                <c:pt idx="0">
                  <c:v>Clients perdus</c:v>
                </c:pt>
              </c:strCache>
            </c:strRef>
          </c:tx>
          <c:spPr>
            <a:solidFill>
              <a:schemeClr val="accent6"/>
            </a:solidFill>
            <a:ln>
              <a:noFill/>
            </a:ln>
            <a:effectLst>
              <a:outerShdw blurRad="50800" dist="38100" dir="2700000" algn="tl" rotWithShape="0">
                <a:prstClr val="black">
                  <a:alpha val="4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Nunito" pitchFamily="2" charset="0"/>
                    <a:ea typeface="+mn-ea"/>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TCD!$A$29:$A$33</c:f>
              <c:strCache>
                <c:ptCount val="4"/>
                <c:pt idx="0">
                  <c:v>Moins de $40K</c:v>
                </c:pt>
                <c:pt idx="1">
                  <c:v>De $40k à $80k</c:v>
                </c:pt>
                <c:pt idx="2">
                  <c:v>De $80k à + $120k</c:v>
                </c:pt>
                <c:pt idx="3">
                  <c:v>Non connu</c:v>
                </c:pt>
              </c:strCache>
            </c:strRef>
          </c:cat>
          <c:val>
            <c:numRef>
              <c:f>TCD!$C$29:$C$33</c:f>
              <c:numCache>
                <c:formatCode>0%</c:formatCode>
                <c:ptCount val="4"/>
                <c:pt idx="0">
                  <c:v>0.14303178484107579</c:v>
                </c:pt>
                <c:pt idx="1">
                  <c:v>0.49449877750611249</c:v>
                </c:pt>
                <c:pt idx="2">
                  <c:v>0.24816625916870416</c:v>
                </c:pt>
                <c:pt idx="3">
                  <c:v>0.11430317848410758</c:v>
                </c:pt>
              </c:numCache>
            </c:numRef>
          </c:val>
          <c:extLst>
            <c:ext xmlns:c16="http://schemas.microsoft.com/office/drawing/2014/chart" uri="{C3380CC4-5D6E-409C-BE32-E72D297353CC}">
              <c16:uniqueId val="{00000001-61F9-45D2-BB5B-5C5493E87DB4}"/>
            </c:ext>
          </c:extLst>
        </c:ser>
        <c:dLbls>
          <c:dLblPos val="outEnd"/>
          <c:showLegendKey val="0"/>
          <c:showVal val="1"/>
          <c:showCatName val="0"/>
          <c:showSerName val="0"/>
          <c:showPercent val="0"/>
          <c:showBubbleSize val="0"/>
        </c:dLbls>
        <c:gapWidth val="100"/>
        <c:overlap val="-24"/>
        <c:axId val="584713072"/>
        <c:axId val="584717648"/>
      </c:barChart>
      <c:catAx>
        <c:axId val="584713072"/>
        <c:scaling>
          <c:orientation val="minMax"/>
        </c:scaling>
        <c:delete val="0"/>
        <c:axPos val="b"/>
        <c:title>
          <c:tx>
            <c:rich>
              <a:bodyPr rot="0" spcFirstLastPara="1" vertOverflow="ellipsis" vert="horz" wrap="square" anchor="ctr" anchorCtr="1"/>
              <a:lstStyle/>
              <a:p>
                <a:pPr algn="ctr" rtl="0">
                  <a:defRPr lang="fr-FR" sz="1100" b="1" i="0" u="none" strike="noStrike" kern="1200" baseline="0">
                    <a:solidFill>
                      <a:srgbClr val="000000"/>
                    </a:solidFill>
                    <a:latin typeface="Nunito" pitchFamily="2" charset="0"/>
                    <a:ea typeface="+mn-ea"/>
                    <a:cs typeface="+mn-cs"/>
                  </a:defRPr>
                </a:pPr>
                <a:r>
                  <a:rPr lang="fr-FR" sz="1100" b="1" i="0" u="none" strike="noStrike" kern="1200" baseline="0">
                    <a:solidFill>
                      <a:srgbClr val="000000"/>
                    </a:solidFill>
                    <a:latin typeface="Nunito" pitchFamily="2" charset="0"/>
                    <a:ea typeface="+mn-ea"/>
                    <a:cs typeface="+mn-cs"/>
                  </a:rPr>
                  <a:t>catégories de revenus</a:t>
                </a:r>
              </a:p>
            </c:rich>
          </c:tx>
          <c:overlay val="0"/>
          <c:spPr>
            <a:noFill/>
            <a:ln>
              <a:noFill/>
            </a:ln>
            <a:effectLst/>
          </c:spPr>
          <c:txPr>
            <a:bodyPr rot="0" spcFirstLastPara="1" vertOverflow="ellipsis" vert="horz" wrap="square" anchor="ctr" anchorCtr="1"/>
            <a:lstStyle/>
            <a:p>
              <a:pPr algn="ctr" rtl="0">
                <a:defRPr lang="fr-FR" sz="1100" b="1" i="0" u="none" strike="noStrike" kern="1200" baseline="0">
                  <a:solidFill>
                    <a:srgbClr val="000000"/>
                  </a:solidFill>
                  <a:latin typeface="Nunito" pitchFamily="2" charset="0"/>
                  <a:ea typeface="+mn-ea"/>
                  <a:cs typeface="+mn-cs"/>
                </a:defRPr>
              </a:pPr>
              <a:endParaRPr lang="fr-FR"/>
            </a:p>
          </c:txPr>
        </c:title>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lgn="ctr">
              <a:defRPr lang="en-US" sz="900" b="0" i="0" u="none" strike="noStrike" kern="1200" baseline="0">
                <a:solidFill>
                  <a:schemeClr val="tx1">
                    <a:lumMod val="65000"/>
                    <a:lumOff val="35000"/>
                  </a:schemeClr>
                </a:solidFill>
                <a:latin typeface="+mn-lt"/>
                <a:ea typeface="+mn-ea"/>
                <a:cs typeface="+mn-cs"/>
              </a:defRPr>
            </a:pPr>
            <a:endParaRPr lang="fr-FR"/>
          </a:p>
        </c:txPr>
        <c:crossAx val="584717648"/>
        <c:crosses val="autoZero"/>
        <c:auto val="1"/>
        <c:lblAlgn val="ctr"/>
        <c:lblOffset val="100"/>
        <c:noMultiLvlLbl val="0"/>
      </c:catAx>
      <c:valAx>
        <c:axId val="584717648"/>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58471307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FFFFF"/>
    </a:solidFill>
    <a:ln>
      <a:noFill/>
    </a:ln>
    <a:effectLst>
      <a:outerShdw blurRad="50800" dist="38100" dir="2700000" algn="tl" rotWithShape="0">
        <a:prstClr val="black">
          <a:alpha val="40000"/>
        </a:prstClr>
      </a:outerShdw>
    </a:effectLst>
  </c:spPr>
  <c:txPr>
    <a:bodyPr/>
    <a:lstStyle/>
    <a:p>
      <a:pPr>
        <a:defRPr/>
      </a:pPr>
      <a:endParaRPr lang="fr-FR"/>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[Données+Primero+Bank2.xlsx]TCD!utilisation moyenne de la carte</c:name>
    <c:fmtId val="6"/>
  </c:pivotSource>
  <c:chart>
    <c:title>
      <c:tx>
        <c:rich>
          <a:bodyPr rot="0" spcFirstLastPara="1" vertOverflow="ellipsis" vert="horz" wrap="square" anchor="ctr" anchorCtr="1"/>
          <a:lstStyle/>
          <a:p>
            <a:pPr algn="ctr" rtl="0">
              <a:defRPr lang="en-US" sz="1400" b="1" i="0" u="none" strike="noStrike" kern="1200" spc="0" baseline="0" dirty="0" err="1">
                <a:solidFill>
                  <a:srgbClr val="000000"/>
                </a:solidFill>
                <a:latin typeface="Nunito" pitchFamily="2" charset="0"/>
                <a:ea typeface="+mn-ea"/>
                <a:cs typeface="+mn-cs"/>
              </a:defRPr>
            </a:pPr>
            <a:r>
              <a:rPr lang="en-US" sz="1400" b="1" i="0" u="none" strike="noStrike" kern="1200" spc="0" baseline="0" dirty="0" err="1">
                <a:solidFill>
                  <a:srgbClr val="000000"/>
                </a:solidFill>
                <a:latin typeface="Nunito" pitchFamily="2" charset="0"/>
                <a:ea typeface="+mn-ea"/>
                <a:cs typeface="+mn-cs"/>
              </a:rPr>
              <a:t>Utilisation moyenne de la carte par jour</a:t>
            </a:r>
          </a:p>
        </c:rich>
      </c:tx>
      <c:overlay val="0"/>
      <c:spPr>
        <a:noFill/>
        <a:ln>
          <a:noFill/>
        </a:ln>
        <a:effectLst/>
      </c:spPr>
      <c:txPr>
        <a:bodyPr rot="0" spcFirstLastPara="1" vertOverflow="ellipsis" vert="horz" wrap="square" anchor="ctr" anchorCtr="1"/>
        <a:lstStyle/>
        <a:p>
          <a:pPr algn="ctr" rtl="0">
            <a:defRPr lang="en-US" sz="1400" b="1" i="0" u="none" strike="noStrike" kern="1200" spc="0" baseline="0" dirty="0" err="1">
              <a:solidFill>
                <a:srgbClr val="000000"/>
              </a:solidFill>
              <a:latin typeface="Nunito" pitchFamily="2" charset="0"/>
              <a:ea typeface="+mn-ea"/>
              <a:cs typeface="+mn-cs"/>
            </a:defRPr>
          </a:pPr>
          <a:endParaRPr lang="fr-FR"/>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outerShdw blurRad="50800" dist="38100" dir="2700000" algn="tl" rotWithShape="0">
              <a:prstClr val="black">
                <a:alpha val="4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a:outerShdw blurRad="50800" dist="38100" dir="2700000" algn="tl" rotWithShape="0">
              <a:prstClr val="black">
                <a:alpha val="40000"/>
              </a:prstClr>
            </a:outerShdw>
          </a:effectLst>
        </c:spPr>
      </c:pivotFmt>
      <c:pivotFmt>
        <c:idx val="4"/>
        <c:spPr>
          <a:solidFill>
            <a:schemeClr val="accent6"/>
          </a:solidFill>
          <a:ln>
            <a:noFill/>
          </a:ln>
          <a:effectLst>
            <a:outerShdw blurRad="50800" dist="38100" dir="2700000" algn="tl" rotWithShape="0">
              <a:prstClr val="black">
                <a:alpha val="40000"/>
              </a:prstClr>
            </a:outerShdw>
          </a:effectLst>
        </c:spPr>
      </c:pivotFmt>
      <c:pivotFmt>
        <c:idx val="5"/>
        <c:spPr>
          <a:solidFill>
            <a:schemeClr val="accent1"/>
          </a:solidFill>
          <a:ln>
            <a:noFill/>
          </a:ln>
          <a:effectLst>
            <a:outerShdw blurRad="50800" dist="38100" dir="2700000" algn="tl" rotWithShape="0">
              <a:prstClr val="black">
                <a:alpha val="4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6"/>
          </a:solidFill>
          <a:ln>
            <a:noFill/>
          </a:ln>
          <a:effectLst>
            <a:outerShdw blurRad="50800" dist="38100" dir="2700000" algn="tl" rotWithShape="0">
              <a:prstClr val="black">
                <a:alpha val="40000"/>
              </a:prstClr>
            </a:outerShdw>
          </a:effectLst>
        </c:spPr>
      </c:pivotFmt>
      <c:pivotFmt>
        <c:idx val="7"/>
        <c:spPr>
          <a:solidFill>
            <a:schemeClr val="accent1"/>
          </a:solidFill>
          <a:ln>
            <a:noFill/>
          </a:ln>
          <a:effectLst>
            <a:outerShdw blurRad="50800" dist="38100" dir="2700000" algn="tl" rotWithShape="0">
              <a:prstClr val="black">
                <a:alpha val="40000"/>
              </a:prstClr>
            </a:outerShdw>
          </a:effectLst>
        </c:spPr>
      </c:pivotFmt>
      <c:pivotFmt>
        <c:idx val="8"/>
        <c:spPr>
          <a:solidFill>
            <a:schemeClr val="accent1"/>
          </a:solidFill>
          <a:ln>
            <a:noFill/>
          </a:ln>
          <a:effectLst>
            <a:outerShdw blurRad="50800" dist="38100" dir="2700000" algn="tl" rotWithShape="0">
              <a:prstClr val="black">
                <a:alpha val="4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6"/>
          </a:solidFill>
          <a:ln>
            <a:noFill/>
          </a:ln>
          <a:effectLst>
            <a:outerShdw blurRad="50800" dist="38100" dir="2700000" algn="tl" rotWithShape="0">
              <a:prstClr val="black">
                <a:alpha val="40000"/>
              </a:prstClr>
            </a:outerShdw>
          </a:effectLst>
        </c:spPr>
      </c:pivotFmt>
      <c:pivotFmt>
        <c:idx val="10"/>
        <c:spPr>
          <a:solidFill>
            <a:schemeClr val="accent1"/>
          </a:solidFill>
          <a:ln>
            <a:noFill/>
          </a:ln>
          <a:effectLst>
            <a:outerShdw blurRad="50800" dist="38100" dir="2700000" algn="tl" rotWithShape="0">
              <a:prstClr val="black">
                <a:alpha val="40000"/>
              </a:prstClr>
            </a:outerShdw>
          </a:effectLst>
        </c:spPr>
      </c:pivotFmt>
    </c:pivotFmts>
    <c:plotArea>
      <c:layout>
        <c:manualLayout>
          <c:layoutTarget val="inner"/>
          <c:xMode val="edge"/>
          <c:yMode val="edge"/>
          <c:x val="0.23807"/>
          <c:y val="0.37576933804388246"/>
          <c:w val="0.6950344444444444"/>
          <c:h val="0.35361612123465974"/>
        </c:manualLayout>
      </c:layout>
      <c:barChart>
        <c:barDir val="bar"/>
        <c:grouping val="clustered"/>
        <c:varyColors val="1"/>
        <c:ser>
          <c:idx val="0"/>
          <c:order val="0"/>
          <c:tx>
            <c:strRef>
              <c:f>TCD!$G$2</c:f>
              <c:strCache>
                <c:ptCount val="1"/>
                <c:pt idx="0">
                  <c:v>Total</c:v>
                </c:pt>
              </c:strCache>
            </c:strRef>
          </c:tx>
          <c:spPr>
            <a:effectLst>
              <a:outerShdw blurRad="50800" dist="38100" dir="2700000" algn="tl" rotWithShape="0">
                <a:prstClr val="black">
                  <a:alpha val="40000"/>
                </a:prstClr>
              </a:outerShdw>
            </a:effectLst>
          </c:spPr>
          <c:invertIfNegative val="0"/>
          <c:dPt>
            <c:idx val="0"/>
            <c:invertIfNegative val="0"/>
            <c:bubble3D val="0"/>
            <c:spPr>
              <a:solidFill>
                <a:schemeClr val="accent6"/>
              </a:solidFill>
              <a:ln>
                <a:noFill/>
              </a:ln>
              <a:effectLst>
                <a:outerShdw blurRad="50800" dist="38100" dir="2700000" algn="tl" rotWithShape="0">
                  <a:prstClr val="black">
                    <a:alpha val="40000"/>
                  </a:prstClr>
                </a:outerShdw>
              </a:effectLst>
            </c:spPr>
            <c:extLst>
              <c:ext xmlns:c16="http://schemas.microsoft.com/office/drawing/2014/chart" uri="{C3380CC4-5D6E-409C-BE32-E72D297353CC}">
                <c16:uniqueId val="{00000001-A1A0-44F5-8D44-3443ACFC8142}"/>
              </c:ext>
            </c:extLst>
          </c:dPt>
          <c:dPt>
            <c:idx val="1"/>
            <c:invertIfNegative val="0"/>
            <c:bubble3D val="0"/>
            <c:spPr>
              <a:solidFill>
                <a:schemeClr val="accent1"/>
              </a:solidFill>
              <a:ln>
                <a:noFill/>
              </a:ln>
              <a:effectLst>
                <a:outerShdw blurRad="50800" dist="38100" dir="2700000" algn="tl" rotWithShape="0">
                  <a:prstClr val="black">
                    <a:alpha val="40000"/>
                  </a:prstClr>
                </a:outerShdw>
              </a:effectLst>
            </c:spPr>
            <c:extLst>
              <c:ext xmlns:c16="http://schemas.microsoft.com/office/drawing/2014/chart" uri="{C3380CC4-5D6E-409C-BE32-E72D297353CC}">
                <c16:uniqueId val="{00000003-A1A0-44F5-8D44-3443ACFC8142}"/>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Nunito" pitchFamily="2" charset="0"/>
                    <a:ea typeface="+mn-ea"/>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TCD!$F$3:$F$5</c:f>
              <c:strCache>
                <c:ptCount val="2"/>
                <c:pt idx="0">
                  <c:v>Clients perdus</c:v>
                </c:pt>
                <c:pt idx="1">
                  <c:v>Clients actuels</c:v>
                </c:pt>
              </c:strCache>
            </c:strRef>
          </c:cat>
          <c:val>
            <c:numRef>
              <c:f>TCD!$G$3:$G$5</c:f>
              <c:numCache>
                <c:formatCode>0.00</c:formatCode>
                <c:ptCount val="2"/>
                <c:pt idx="0">
                  <c:v>0.16185696821515885</c:v>
                </c:pt>
                <c:pt idx="1">
                  <c:v>0.29667283005535255</c:v>
                </c:pt>
              </c:numCache>
            </c:numRef>
          </c:val>
          <c:extLst>
            <c:ext xmlns:c16="http://schemas.microsoft.com/office/drawing/2014/chart" uri="{C3380CC4-5D6E-409C-BE32-E72D297353CC}">
              <c16:uniqueId val="{00000004-A1A0-44F5-8D44-3443ACFC8142}"/>
            </c:ext>
          </c:extLst>
        </c:ser>
        <c:dLbls>
          <c:dLblPos val="outEnd"/>
          <c:showLegendKey val="0"/>
          <c:showVal val="1"/>
          <c:showCatName val="0"/>
          <c:showSerName val="0"/>
          <c:showPercent val="0"/>
          <c:showBubbleSize val="0"/>
        </c:dLbls>
        <c:gapWidth val="182"/>
        <c:axId val="584715152"/>
        <c:axId val="584716400"/>
      </c:barChart>
      <c:catAx>
        <c:axId val="58471515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584716400"/>
        <c:crosses val="autoZero"/>
        <c:auto val="1"/>
        <c:lblAlgn val="ctr"/>
        <c:lblOffset val="100"/>
        <c:noMultiLvlLbl val="0"/>
      </c:catAx>
      <c:valAx>
        <c:axId val="584716400"/>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lgn="ctr" rtl="0">
                  <a:defRPr lang="fr-FR" sz="1050" b="1" i="0" u="none" strike="noStrike" kern="1200" baseline="0">
                    <a:solidFill>
                      <a:srgbClr val="000000"/>
                    </a:solidFill>
                    <a:latin typeface="Nunito" pitchFamily="2" charset="0"/>
                    <a:ea typeface="+mn-ea"/>
                    <a:cs typeface="+mn-cs"/>
                  </a:defRPr>
                </a:pPr>
                <a:r>
                  <a:rPr lang="fr-FR" sz="800" b="1" i="0" u="none" strike="noStrike" kern="1200" baseline="0" dirty="0">
                    <a:solidFill>
                      <a:srgbClr val="000000"/>
                    </a:solidFill>
                    <a:latin typeface="Nunito" pitchFamily="2" charset="0"/>
                    <a:ea typeface="+mn-ea"/>
                    <a:cs typeface="+mn-cs"/>
                  </a:rPr>
                  <a:t>Nombre d'utilisation moyenne par jour</a:t>
                </a:r>
              </a:p>
            </c:rich>
          </c:tx>
          <c:layout>
            <c:manualLayout>
              <c:xMode val="edge"/>
              <c:yMode val="edge"/>
              <c:x val="0.17349861111111112"/>
              <c:y val="0.85051878021569349"/>
            </c:manualLayout>
          </c:layout>
          <c:overlay val="0"/>
          <c:spPr>
            <a:noFill/>
            <a:ln>
              <a:noFill/>
            </a:ln>
            <a:effectLst/>
          </c:spPr>
          <c:txPr>
            <a:bodyPr rot="0" spcFirstLastPara="1" vertOverflow="ellipsis" vert="horz" wrap="square" anchor="ctr" anchorCtr="1"/>
            <a:lstStyle/>
            <a:p>
              <a:pPr algn="ctr" rtl="0">
                <a:defRPr lang="fr-FR" sz="1050" b="1" i="0" u="none" strike="noStrike" kern="1200" baseline="0">
                  <a:solidFill>
                    <a:srgbClr val="000000"/>
                  </a:solidFill>
                  <a:latin typeface="Nunito" pitchFamily="2" charset="0"/>
                  <a:ea typeface="+mn-ea"/>
                  <a:cs typeface="+mn-cs"/>
                </a:defRPr>
              </a:pPr>
              <a:endParaRPr lang="fr-FR"/>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5847151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[Données+Primero+Bank2.xlsx]TCD!nbre de transactions moyennes</c:name>
    <c:fmtId val="6"/>
  </c:pivotSource>
  <c:chart>
    <c:title>
      <c:tx>
        <c:rich>
          <a:bodyPr rot="0" spcFirstLastPara="1" vertOverflow="ellipsis" vert="horz" wrap="square" anchor="ctr" anchorCtr="1"/>
          <a:lstStyle/>
          <a:p>
            <a:pPr algn="ctr" rtl="0">
              <a:defRPr lang="en-US" sz="1400" b="1" i="0" u="none" strike="noStrike" kern="1200" spc="0" baseline="0">
                <a:solidFill>
                  <a:srgbClr val="000000"/>
                </a:solidFill>
                <a:latin typeface="Nunito" pitchFamily="2" charset="0"/>
                <a:ea typeface="+mn-ea"/>
                <a:cs typeface="+mn-cs"/>
              </a:defRPr>
            </a:pPr>
            <a:r>
              <a:rPr lang="en-US" sz="1400" b="1" i="0" u="none" strike="noStrike" kern="1200" baseline="0">
                <a:solidFill>
                  <a:srgbClr val="000000"/>
                </a:solidFill>
                <a:latin typeface="Nunito" pitchFamily="2" charset="0"/>
                <a:ea typeface="+mn-ea"/>
                <a:cs typeface="+mn-cs"/>
              </a:rPr>
              <a:t>Nombre moyen de transactions réalisées sur les 12 derniers mois </a:t>
            </a:r>
          </a:p>
        </c:rich>
      </c:tx>
      <c:overlay val="0"/>
      <c:spPr>
        <a:noFill/>
        <a:ln>
          <a:noFill/>
        </a:ln>
        <a:effectLst/>
      </c:spPr>
      <c:txPr>
        <a:bodyPr rot="0" spcFirstLastPara="1" vertOverflow="ellipsis" vert="horz" wrap="square" anchor="ctr" anchorCtr="1"/>
        <a:lstStyle/>
        <a:p>
          <a:pPr algn="ctr" rtl="0">
            <a:defRPr lang="en-US" sz="1400" b="1" i="0" u="none" strike="noStrike" kern="1200" spc="0" baseline="0">
              <a:solidFill>
                <a:srgbClr val="000000"/>
              </a:solidFill>
              <a:latin typeface="Nunito" pitchFamily="2" charset="0"/>
              <a:ea typeface="+mn-ea"/>
              <a:cs typeface="+mn-cs"/>
            </a:defRPr>
          </a:pPr>
          <a:endParaRPr lang="fr-FR"/>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outerShdw blurRad="50800" dist="38100" dir="2700000" algn="tl" rotWithShape="0">
              <a:prstClr val="black">
                <a:alpha val="4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6"/>
          </a:solidFill>
          <a:ln>
            <a:noFill/>
          </a:ln>
          <a:effectLst>
            <a:outerShdw blurRad="50800" dist="38100" dir="2700000" algn="tl" rotWithShape="0">
              <a:prstClr val="black">
                <a:alpha val="40000"/>
              </a:prstClr>
            </a:outerShdw>
          </a:effectLst>
        </c:spPr>
      </c:pivotFmt>
      <c:pivotFmt>
        <c:idx val="4"/>
        <c:spPr>
          <a:solidFill>
            <a:schemeClr val="accent1"/>
          </a:solidFill>
          <a:ln>
            <a:noFill/>
          </a:ln>
          <a:effectLst>
            <a:outerShdw blurRad="50800" dist="38100" dir="2700000" algn="tl" rotWithShape="0">
              <a:prstClr val="black">
                <a:alpha val="40000"/>
              </a:prstClr>
            </a:outerShdw>
          </a:effectLst>
        </c:spPr>
      </c:pivotFmt>
      <c:pivotFmt>
        <c:idx val="5"/>
        <c:spPr>
          <a:solidFill>
            <a:schemeClr val="accent1"/>
          </a:solidFill>
          <a:ln>
            <a:noFill/>
          </a:ln>
          <a:effectLst>
            <a:outerShdw blurRad="50800" dist="38100" dir="2700000" algn="tl" rotWithShape="0">
              <a:prstClr val="black">
                <a:alpha val="4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6"/>
          </a:solidFill>
          <a:ln>
            <a:noFill/>
          </a:ln>
          <a:effectLst>
            <a:outerShdw blurRad="50800" dist="38100" dir="2700000" algn="tl" rotWithShape="0">
              <a:prstClr val="black">
                <a:alpha val="40000"/>
              </a:prstClr>
            </a:outerShdw>
          </a:effectLst>
        </c:spPr>
      </c:pivotFmt>
      <c:pivotFmt>
        <c:idx val="7"/>
        <c:spPr>
          <a:solidFill>
            <a:schemeClr val="accent1"/>
          </a:solidFill>
          <a:ln>
            <a:noFill/>
          </a:ln>
          <a:effectLst>
            <a:outerShdw blurRad="50800" dist="38100" dir="2700000" algn="tl" rotWithShape="0">
              <a:prstClr val="black">
                <a:alpha val="40000"/>
              </a:prstClr>
            </a:outerShdw>
          </a:effectLst>
        </c:spPr>
      </c:pivotFmt>
      <c:pivotFmt>
        <c:idx val="8"/>
        <c:spPr>
          <a:solidFill>
            <a:schemeClr val="accent1"/>
          </a:solidFill>
          <a:ln>
            <a:noFill/>
          </a:ln>
          <a:effectLst>
            <a:outerShdw blurRad="50800" dist="38100" dir="2700000" algn="tl" rotWithShape="0">
              <a:prstClr val="black">
                <a:alpha val="4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6"/>
          </a:solidFill>
          <a:ln>
            <a:noFill/>
          </a:ln>
          <a:effectLst>
            <a:outerShdw blurRad="50800" dist="38100" dir="2700000" algn="tl" rotWithShape="0">
              <a:prstClr val="black">
                <a:alpha val="40000"/>
              </a:prstClr>
            </a:outerShdw>
          </a:effectLst>
        </c:spPr>
      </c:pivotFmt>
      <c:pivotFmt>
        <c:idx val="10"/>
        <c:spPr>
          <a:solidFill>
            <a:schemeClr val="accent1"/>
          </a:solidFill>
          <a:ln>
            <a:noFill/>
          </a:ln>
          <a:effectLst>
            <a:outerShdw blurRad="50800" dist="38100" dir="2700000" algn="tl" rotWithShape="0">
              <a:prstClr val="black">
                <a:alpha val="40000"/>
              </a:prstClr>
            </a:outerShdw>
          </a:effectLst>
        </c:spPr>
      </c:pivotFmt>
    </c:pivotFmts>
    <c:plotArea>
      <c:layout/>
      <c:barChart>
        <c:barDir val="bar"/>
        <c:grouping val="clustered"/>
        <c:varyColors val="1"/>
        <c:ser>
          <c:idx val="0"/>
          <c:order val="0"/>
          <c:tx>
            <c:strRef>
              <c:f>TCD!$G$10</c:f>
              <c:strCache>
                <c:ptCount val="1"/>
                <c:pt idx="0">
                  <c:v>Total</c:v>
                </c:pt>
              </c:strCache>
            </c:strRef>
          </c:tx>
          <c:spPr>
            <a:effectLst>
              <a:outerShdw blurRad="50800" dist="38100" dir="2700000" algn="tl" rotWithShape="0">
                <a:prstClr val="black">
                  <a:alpha val="40000"/>
                </a:prstClr>
              </a:outerShdw>
            </a:effectLst>
          </c:spPr>
          <c:invertIfNegative val="0"/>
          <c:dPt>
            <c:idx val="0"/>
            <c:invertIfNegative val="0"/>
            <c:bubble3D val="0"/>
            <c:spPr>
              <a:solidFill>
                <a:schemeClr val="accent6"/>
              </a:solidFill>
              <a:ln>
                <a:noFill/>
              </a:ln>
              <a:effectLst>
                <a:outerShdw blurRad="50800" dist="38100" dir="2700000" algn="tl" rotWithShape="0">
                  <a:prstClr val="black">
                    <a:alpha val="40000"/>
                  </a:prstClr>
                </a:outerShdw>
              </a:effectLst>
            </c:spPr>
            <c:extLst>
              <c:ext xmlns:c16="http://schemas.microsoft.com/office/drawing/2014/chart" uri="{C3380CC4-5D6E-409C-BE32-E72D297353CC}">
                <c16:uniqueId val="{00000001-AE49-48E4-AD7A-936D53D5D076}"/>
              </c:ext>
            </c:extLst>
          </c:dPt>
          <c:dPt>
            <c:idx val="1"/>
            <c:invertIfNegative val="0"/>
            <c:bubble3D val="0"/>
            <c:spPr>
              <a:solidFill>
                <a:schemeClr val="accent1"/>
              </a:solidFill>
              <a:ln>
                <a:noFill/>
              </a:ln>
              <a:effectLst>
                <a:outerShdw blurRad="50800" dist="38100" dir="2700000" algn="tl" rotWithShape="0">
                  <a:prstClr val="black">
                    <a:alpha val="40000"/>
                  </a:prstClr>
                </a:outerShdw>
              </a:effectLst>
            </c:spPr>
            <c:extLst>
              <c:ext xmlns:c16="http://schemas.microsoft.com/office/drawing/2014/chart" uri="{C3380CC4-5D6E-409C-BE32-E72D297353CC}">
                <c16:uniqueId val="{00000003-AE49-48E4-AD7A-936D53D5D076}"/>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Nunito" pitchFamily="2" charset="0"/>
                    <a:ea typeface="+mn-ea"/>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TCD!$F$11:$F$13</c:f>
              <c:strCache>
                <c:ptCount val="2"/>
                <c:pt idx="0">
                  <c:v>Clients perdus</c:v>
                </c:pt>
                <c:pt idx="1">
                  <c:v>Clients actuels</c:v>
                </c:pt>
              </c:strCache>
            </c:strRef>
          </c:cat>
          <c:val>
            <c:numRef>
              <c:f>TCD!$G$11:$G$13</c:f>
              <c:numCache>
                <c:formatCode>0</c:formatCode>
                <c:ptCount val="2"/>
                <c:pt idx="0">
                  <c:v>45.181540342298291</c:v>
                </c:pt>
                <c:pt idx="1">
                  <c:v>68.649982334236256</c:v>
                </c:pt>
              </c:numCache>
            </c:numRef>
          </c:val>
          <c:extLst>
            <c:ext xmlns:c16="http://schemas.microsoft.com/office/drawing/2014/chart" uri="{C3380CC4-5D6E-409C-BE32-E72D297353CC}">
              <c16:uniqueId val="{00000004-AE49-48E4-AD7A-936D53D5D076}"/>
            </c:ext>
          </c:extLst>
        </c:ser>
        <c:dLbls>
          <c:showLegendKey val="0"/>
          <c:showVal val="0"/>
          <c:showCatName val="0"/>
          <c:showSerName val="0"/>
          <c:showPercent val="0"/>
          <c:showBubbleSize val="0"/>
        </c:dLbls>
        <c:gapWidth val="182"/>
        <c:axId val="1423086688"/>
        <c:axId val="1423088768"/>
      </c:barChart>
      <c:catAx>
        <c:axId val="142308668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1423088768"/>
        <c:crosses val="autoZero"/>
        <c:auto val="1"/>
        <c:lblAlgn val="ctr"/>
        <c:lblOffset val="100"/>
        <c:noMultiLvlLbl val="0"/>
      </c:catAx>
      <c:valAx>
        <c:axId val="1423088768"/>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lgn="ctr" rtl="0">
                  <a:defRPr lang="fr-FR" sz="800" b="1" i="0" u="none" strike="noStrike" kern="1200" baseline="0">
                    <a:solidFill>
                      <a:srgbClr val="000000"/>
                    </a:solidFill>
                    <a:latin typeface="Nunito" pitchFamily="2" charset="0"/>
                    <a:ea typeface="+mn-ea"/>
                    <a:cs typeface="+mn-cs"/>
                  </a:defRPr>
                </a:pPr>
                <a:r>
                  <a:rPr lang="fr-FR" sz="800" b="1" i="0" u="none" strike="noStrike" kern="1200" baseline="0">
                    <a:solidFill>
                      <a:srgbClr val="000000"/>
                    </a:solidFill>
                    <a:latin typeface="Nunito" pitchFamily="2" charset="0"/>
                    <a:ea typeface="+mn-ea"/>
                    <a:cs typeface="+mn-cs"/>
                  </a:rPr>
                  <a:t>Nombre de transactions</a:t>
                </a:r>
              </a:p>
            </c:rich>
          </c:tx>
          <c:layout>
            <c:manualLayout>
              <c:xMode val="edge"/>
              <c:yMode val="edge"/>
              <c:x val="0.2966313888888889"/>
              <c:y val="0.83748703703703709"/>
            </c:manualLayout>
          </c:layout>
          <c:overlay val="0"/>
          <c:spPr>
            <a:noFill/>
            <a:ln>
              <a:noFill/>
            </a:ln>
            <a:effectLst/>
          </c:spPr>
          <c:txPr>
            <a:bodyPr rot="0" spcFirstLastPara="1" vertOverflow="ellipsis" vert="horz" wrap="square" anchor="ctr" anchorCtr="1"/>
            <a:lstStyle/>
            <a:p>
              <a:pPr algn="ctr" rtl="0">
                <a:defRPr lang="fr-FR" sz="800" b="1" i="0" u="none" strike="noStrike" kern="1200" baseline="0">
                  <a:solidFill>
                    <a:srgbClr val="000000"/>
                  </a:solidFill>
                  <a:latin typeface="Nunito" pitchFamily="2" charset="0"/>
                  <a:ea typeface="+mn-ea"/>
                  <a:cs typeface="+mn-cs"/>
                </a:defRPr>
              </a:pPr>
              <a:endParaRPr lang="fr-FR"/>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14230866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pattFill prst="pct5">
      <a:fgClr>
        <a:srgbClr val="FFFFFF"/>
      </a:fgClr>
      <a:bgClr>
        <a:srgbClr val="FFFFFF"/>
      </a:bgClr>
    </a:pattFill>
    <a:ln>
      <a:noFill/>
    </a:ln>
    <a:effectLst/>
  </c:spPr>
  <c:txPr>
    <a:bodyPr/>
    <a:lstStyle/>
    <a:p>
      <a:pPr>
        <a:defRPr/>
      </a:pPr>
      <a:endParaRPr lang="fr-FR"/>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[Données+Primero+Bank2.xlsx]TCD!Nbre interractions moyennes</c:name>
    <c:fmtId val="-1"/>
  </c:pivotSource>
  <c:chart>
    <c:title>
      <c:tx>
        <c:rich>
          <a:bodyPr rot="0" spcFirstLastPara="1" vertOverflow="ellipsis" vert="horz" wrap="square" anchor="ctr" anchorCtr="1"/>
          <a:lstStyle/>
          <a:p>
            <a:pPr algn="ctr" rtl="0">
              <a:defRPr lang="fr-FR" sz="1400" b="1" i="0" u="none" strike="noStrike" kern="1200" spc="0" baseline="0">
                <a:solidFill>
                  <a:srgbClr val="000000"/>
                </a:solidFill>
                <a:latin typeface="Nunito" pitchFamily="2" charset="0"/>
                <a:ea typeface="+mn-ea"/>
                <a:cs typeface="+mn-cs"/>
              </a:defRPr>
            </a:pPr>
            <a:r>
              <a:rPr lang="fr-FR" sz="1400" b="1" i="0" u="none" strike="noStrike" kern="1200" spc="0" baseline="0">
                <a:solidFill>
                  <a:srgbClr val="000000"/>
                </a:solidFill>
                <a:latin typeface="Nunito" pitchFamily="2" charset="0"/>
                <a:ea typeface="+mn-ea"/>
                <a:cs typeface="+mn-cs"/>
              </a:rPr>
              <a:t>Nombre d'interactions moyennes</a:t>
            </a:r>
          </a:p>
          <a:p>
            <a:pPr algn="ctr" rtl="0">
              <a:defRPr lang="fr-FR" sz="1400" spc="0">
                <a:solidFill>
                  <a:srgbClr val="000000"/>
                </a:solidFill>
                <a:latin typeface="Nunito" pitchFamily="2" charset="0"/>
              </a:defRPr>
            </a:pPr>
            <a:r>
              <a:rPr lang="fr-FR" sz="1400" b="1" i="0" u="none" strike="noStrike" kern="1200" spc="0" baseline="0">
                <a:solidFill>
                  <a:srgbClr val="000000"/>
                </a:solidFill>
                <a:latin typeface="Nunito" pitchFamily="2" charset="0"/>
                <a:ea typeface="+mn-ea"/>
                <a:cs typeface="+mn-cs"/>
              </a:rPr>
              <a:t> par clients et par an</a:t>
            </a:r>
          </a:p>
        </c:rich>
      </c:tx>
      <c:overlay val="0"/>
      <c:spPr>
        <a:noFill/>
        <a:ln>
          <a:noFill/>
        </a:ln>
        <a:effectLst/>
      </c:spPr>
      <c:txPr>
        <a:bodyPr rot="0" spcFirstLastPara="1" vertOverflow="ellipsis" vert="horz" wrap="square" anchor="ctr" anchorCtr="1"/>
        <a:lstStyle/>
        <a:p>
          <a:pPr algn="ctr" rtl="0">
            <a:defRPr lang="fr-FR" sz="1400" b="1" i="0" u="none" strike="noStrike" kern="1200" spc="0" baseline="0">
              <a:solidFill>
                <a:srgbClr val="000000"/>
              </a:solidFill>
              <a:latin typeface="Nunito" pitchFamily="2" charset="0"/>
              <a:ea typeface="+mn-ea"/>
              <a:cs typeface="+mn-cs"/>
            </a:defRPr>
          </a:pPr>
          <a:endParaRPr lang="fr-FR"/>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pivotFmt>
      <c:pivotFmt>
        <c:idx val="4"/>
      </c:pivotFmt>
      <c:pivotFmt>
        <c:idx val="5"/>
        <c:spPr>
          <a:solidFill>
            <a:schemeClr val="accent6"/>
          </a:solidFill>
          <a:ln>
            <a:noFill/>
          </a:ln>
          <a:effectLst>
            <a:outerShdw blurRad="57150" dist="19050" dir="5400000" algn="ctr" rotWithShape="0">
              <a:srgbClr val="000000">
                <a:alpha val="63000"/>
              </a:srgbClr>
            </a:outerShdw>
          </a:effectLst>
        </c:spPr>
        <c:marker>
          <c:symbol val="diamond"/>
          <c:size val="5"/>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a:outerShdw blurRad="57150" dist="19050" dir="5400000" algn="ctr" rotWithShape="0">
              <a:srgbClr val="000000">
                <a:alpha val="63000"/>
              </a:srgbClr>
            </a:outerShdw>
          </a:effectLst>
        </c:spPr>
      </c:pivotFmt>
      <c:pivotFmt>
        <c:idx val="7"/>
        <c:spPr>
          <a:solidFill>
            <a:schemeClr val="accent6"/>
          </a:solidFill>
          <a:ln>
            <a:noFill/>
          </a:ln>
          <a:effectLst>
            <a:outerShdw blurRad="57150" dist="19050" dir="5400000" algn="ctr" rotWithShape="0">
              <a:srgbClr val="000000">
                <a:alpha val="63000"/>
              </a:srgbClr>
            </a:outerShdw>
          </a:effectLst>
        </c:spPr>
      </c:pivotFmt>
      <c:pivotFmt>
        <c:idx val="8"/>
        <c:spPr>
          <a:solidFill>
            <a:schemeClr val="accent6"/>
          </a:soli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6"/>
          </a:solidFill>
          <a:ln>
            <a:noFill/>
          </a:ln>
          <a:effectLst>
            <a:outerShdw blurRad="57150" dist="19050" dir="5400000" algn="ctr" rotWithShape="0">
              <a:srgbClr val="000000">
                <a:alpha val="63000"/>
              </a:srgbClr>
            </a:outerShdw>
          </a:effectLst>
        </c:spPr>
      </c:pivotFmt>
      <c:pivotFmt>
        <c:idx val="10"/>
        <c:spPr>
          <a:solidFill>
            <a:schemeClr val="accent1"/>
          </a:solidFill>
          <a:ln>
            <a:noFill/>
          </a:ln>
          <a:effectLst>
            <a:outerShdw blurRad="57150" dist="19050" dir="5400000" algn="ctr" rotWithShape="0">
              <a:srgbClr val="000000">
                <a:alpha val="63000"/>
              </a:srgbClr>
            </a:outerShdw>
          </a:effectLst>
        </c:spPr>
      </c:pivotFmt>
      <c:pivotFmt>
        <c:idx val="11"/>
        <c:spPr>
          <a:solidFill>
            <a:schemeClr val="accent6"/>
          </a:soli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6"/>
          </a:solidFill>
          <a:ln>
            <a:noFill/>
          </a:ln>
          <a:effectLst>
            <a:outerShdw blurRad="57150" dist="19050" dir="5400000" algn="ctr" rotWithShape="0">
              <a:srgbClr val="000000">
                <a:alpha val="63000"/>
              </a:srgbClr>
            </a:outerShdw>
          </a:effectLst>
        </c:spPr>
      </c:pivotFmt>
      <c:pivotFmt>
        <c:idx val="13"/>
        <c:spPr>
          <a:solidFill>
            <a:schemeClr val="accent1"/>
          </a:solidFill>
          <a:ln>
            <a:noFill/>
          </a:ln>
          <a:effectLst>
            <a:outerShdw blurRad="57150" dist="19050" dir="5400000" algn="ctr" rotWithShape="0">
              <a:srgbClr val="000000">
                <a:alpha val="63000"/>
              </a:srgbClr>
            </a:outerShdw>
          </a:effectLst>
        </c:spPr>
      </c:pivotFmt>
    </c:pivotFmts>
    <c:plotArea>
      <c:layout/>
      <c:barChart>
        <c:barDir val="bar"/>
        <c:grouping val="clustered"/>
        <c:varyColors val="1"/>
        <c:ser>
          <c:idx val="0"/>
          <c:order val="0"/>
          <c:tx>
            <c:strRef>
              <c:f>TCD!$B$10</c:f>
              <c:strCache>
                <c:ptCount val="1"/>
                <c:pt idx="0">
                  <c:v>Total</c:v>
                </c:pt>
              </c:strCache>
            </c:strRef>
          </c:tx>
          <c:spPr>
            <a:solidFill>
              <a:schemeClr val="accent6"/>
            </a:solidFill>
          </c:spPr>
          <c:invertIfNegative val="0"/>
          <c:dPt>
            <c:idx val="0"/>
            <c:invertIfNegative val="0"/>
            <c:bubble3D val="0"/>
            <c:spPr>
              <a:solidFill>
                <a:schemeClr val="accent6"/>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F09C-43BC-ADFE-181544951C91}"/>
              </c:ext>
            </c:extLst>
          </c:dPt>
          <c:dPt>
            <c:idx val="1"/>
            <c:invertIfNegative val="0"/>
            <c:bubble3D val="0"/>
            <c:spPr>
              <a:solidFill>
                <a:schemeClr val="accent1"/>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F09C-43BC-ADFE-181544951C91}"/>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Nunito" pitchFamily="2" charset="0"/>
                    <a:ea typeface="+mn-ea"/>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TCD!$A$11:$A$13</c:f>
              <c:strCache>
                <c:ptCount val="2"/>
                <c:pt idx="0">
                  <c:v>Clients perdus</c:v>
                </c:pt>
                <c:pt idx="1">
                  <c:v>Clients actuels</c:v>
                </c:pt>
              </c:strCache>
            </c:strRef>
          </c:cat>
          <c:val>
            <c:numRef>
              <c:f>TCD!$B$11:$B$13</c:f>
              <c:numCache>
                <c:formatCode>0.0</c:formatCode>
                <c:ptCount val="2"/>
                <c:pt idx="0">
                  <c:v>3.4804400977995109</c:v>
                </c:pt>
                <c:pt idx="1">
                  <c:v>2.3564951124720293</c:v>
                </c:pt>
              </c:numCache>
            </c:numRef>
          </c:val>
          <c:extLst>
            <c:ext xmlns:c16="http://schemas.microsoft.com/office/drawing/2014/chart" uri="{C3380CC4-5D6E-409C-BE32-E72D297353CC}">
              <c16:uniqueId val="{00000004-F09C-43BC-ADFE-181544951C91}"/>
            </c:ext>
          </c:extLst>
        </c:ser>
        <c:dLbls>
          <c:showLegendKey val="0"/>
          <c:showVal val="0"/>
          <c:showCatName val="0"/>
          <c:showSerName val="0"/>
          <c:showPercent val="0"/>
          <c:showBubbleSize val="0"/>
        </c:dLbls>
        <c:gapWidth val="115"/>
        <c:overlap val="-20"/>
        <c:axId val="584711824"/>
        <c:axId val="584715152"/>
      </c:barChart>
      <c:catAx>
        <c:axId val="584711824"/>
        <c:scaling>
          <c:orientation val="minMax"/>
        </c:scaling>
        <c:delete val="0"/>
        <c:axPos val="l"/>
        <c:numFmt formatCode="General" sourceLinked="1"/>
        <c:majorTickMark val="out"/>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584715152"/>
        <c:crosses val="autoZero"/>
        <c:auto val="1"/>
        <c:lblAlgn val="ctr"/>
        <c:lblOffset val="100"/>
        <c:noMultiLvlLbl val="0"/>
      </c:catAx>
      <c:valAx>
        <c:axId val="584715152"/>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lgn="ctr" rtl="0">
                  <a:defRPr lang="fr-FR" sz="800" b="1" i="0" u="none" strike="noStrike" kern="1200" baseline="0">
                    <a:solidFill>
                      <a:srgbClr val="000000"/>
                    </a:solidFill>
                    <a:latin typeface="Nunito" pitchFamily="2" charset="0"/>
                    <a:ea typeface="+mn-ea"/>
                    <a:cs typeface="+mn-cs"/>
                  </a:defRPr>
                </a:pPr>
                <a:r>
                  <a:rPr lang="fr-FR" sz="800" b="1" i="0" u="none" strike="noStrike" kern="1200" baseline="0">
                    <a:solidFill>
                      <a:srgbClr val="000000"/>
                    </a:solidFill>
                    <a:latin typeface="Nunito" pitchFamily="2" charset="0"/>
                    <a:ea typeface="+mn-ea"/>
                    <a:cs typeface="+mn-cs"/>
                  </a:rPr>
                  <a:t>Interactions par an</a:t>
                </a:r>
              </a:p>
            </c:rich>
          </c:tx>
          <c:layout>
            <c:manualLayout>
              <c:xMode val="edge"/>
              <c:yMode val="edge"/>
              <c:x val="0.37615944444444444"/>
              <c:y val="0.90054583333333338"/>
            </c:manualLayout>
          </c:layout>
          <c:overlay val="0"/>
          <c:spPr>
            <a:noFill/>
            <a:ln>
              <a:noFill/>
            </a:ln>
            <a:effectLst/>
          </c:spPr>
          <c:txPr>
            <a:bodyPr rot="0" spcFirstLastPara="1" vertOverflow="ellipsis" vert="horz" wrap="square" anchor="ctr" anchorCtr="1"/>
            <a:lstStyle/>
            <a:p>
              <a:pPr algn="ctr" rtl="0">
                <a:defRPr lang="fr-FR" sz="800" b="1" i="0" u="none" strike="noStrike" kern="1200" baseline="0">
                  <a:solidFill>
                    <a:srgbClr val="000000"/>
                  </a:solidFill>
                  <a:latin typeface="Nunito" pitchFamily="2" charset="0"/>
                  <a:ea typeface="+mn-ea"/>
                  <a:cs typeface="+mn-cs"/>
                </a:defRPr>
              </a:pPr>
              <a:endParaRPr lang="fr-FR"/>
            </a:p>
          </c:txPr>
        </c:title>
        <c:numFmt formatCode="0.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5847118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FFFFF"/>
    </a:solidFill>
    <a:ln>
      <a:noFill/>
    </a:ln>
    <a:effectLst/>
  </c:spPr>
  <c:txPr>
    <a:bodyPr/>
    <a:lstStyle/>
    <a:p>
      <a:pPr>
        <a:defRPr/>
      </a:pPr>
      <a:endParaRPr lang="fr-FR"/>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[Données Primero Bank travail.xlsx]TCB 1!Tableau croisé dynamique1</c:name>
    <c:fmtId val="10"/>
  </c:pivotSource>
  <c:chart>
    <c:title>
      <c:tx>
        <c:rich>
          <a:bodyPr rot="0" spcFirstLastPara="1" vertOverflow="ellipsis" vert="horz" wrap="square" anchor="ctr" anchorCtr="1"/>
          <a:lstStyle/>
          <a:p>
            <a:pPr>
              <a:defRPr sz="1600" b="1" i="0" u="none" strike="noStrike" kern="1200" baseline="0">
                <a:solidFill>
                  <a:schemeClr val="tx2"/>
                </a:solidFill>
                <a:latin typeface="Nunito" pitchFamily="2" charset="0"/>
                <a:ea typeface="+mn-ea"/>
                <a:cs typeface="+mn-cs"/>
              </a:defRPr>
            </a:pPr>
            <a:r>
              <a:rPr lang="fr-FR" baseline="0">
                <a:latin typeface="Nunito" pitchFamily="2" charset="0"/>
              </a:rPr>
              <a:t>Répartition clients par type de carte</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2"/>
              </a:solidFill>
              <a:latin typeface="Nunito" pitchFamily="2" charset="0"/>
              <a:ea typeface="+mn-ea"/>
              <a:cs typeface="+mn-cs"/>
            </a:defRPr>
          </a:pPr>
          <a:endParaRPr lang="fr-FR"/>
        </a:p>
      </c:txPr>
    </c:title>
    <c:autoTitleDeleted val="0"/>
    <c:pivotFmts>
      <c:pivotFmt>
        <c:idx val="0"/>
        <c:spPr>
          <a:solidFill>
            <a:schemeClr val="accent1"/>
          </a:solidFill>
          <a:ln>
            <a:noFill/>
          </a:ln>
          <a:effectLst>
            <a:outerShdw blurRad="50800" dist="25400" algn="bl" rotWithShape="0">
              <a:srgbClr val="000000">
                <a:alpha val="60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2"/>
          </a:solidFill>
          <a:ln>
            <a:noFill/>
          </a:ln>
          <a:effectLst>
            <a:outerShdw blurRad="50800" dist="25400" algn="bl" rotWithShape="0">
              <a:srgbClr val="000000">
                <a:alpha val="60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dLbl>
          <c:idx val="0"/>
          <c:showLegendKey val="0"/>
          <c:showVal val="0"/>
          <c:showCatName val="0"/>
          <c:showSerName val="0"/>
          <c:showPercent val="0"/>
          <c:showBubbleSize val="0"/>
          <c:extLst>
            <c:ext xmlns:c15="http://schemas.microsoft.com/office/drawing/2012/chart" uri="{CE6537A1-D6FC-4f65-9D91-7224C49458BB}"/>
          </c:extLst>
        </c:dLbl>
      </c:pivotFmt>
      <c:pivotFmt>
        <c:idx val="5"/>
        <c:dLbl>
          <c:idx val="0"/>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a:outerShdw blurRad="50800" dist="25400" algn="bl" rotWithShape="0">
              <a:srgbClr val="000000">
                <a:alpha val="60000"/>
              </a:srgbClr>
            </a:outerShdw>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Nunito" pitchFamily="2" charset="0"/>
                    <a:ea typeface="+mn-ea"/>
                    <a:cs typeface="+mn-cs"/>
                  </a:defRPr>
                </a:pPr>
                <a:fld id="{17DFC3B5-449E-4F1A-B4BA-18F7654385FA}" type="VALUE">
                  <a:rPr lang="en-US" baseline="0">
                    <a:latin typeface="Nunito" pitchFamily="2" charset="0"/>
                  </a:rPr>
                  <a:pPr>
                    <a:defRPr sz="900" b="0" i="0" u="none" strike="noStrike" kern="1200" baseline="0">
                      <a:solidFill>
                        <a:schemeClr val="tx2"/>
                      </a:solidFill>
                      <a:latin typeface="Nunito" pitchFamily="2" charset="0"/>
                      <a:ea typeface="+mn-ea"/>
                      <a:cs typeface="+mn-cs"/>
                    </a:defRPr>
                  </a:pPr>
                  <a:t>[VALEUR]</a:t>
                </a:fld>
                <a:endParaRPr lang="fr-FR"/>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7"/>
        <c:spPr>
          <a:solidFill>
            <a:schemeClr val="accent1"/>
          </a:solidFill>
          <a:ln>
            <a:noFill/>
          </a:ln>
          <a:effectLst>
            <a:outerShdw blurRad="50800" dist="25400" algn="bl" rotWithShape="0">
              <a:srgbClr val="000000">
                <a:alpha val="60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a:outerShdw blurRad="50800" dist="25400" algn="bl" rotWithShape="0">
              <a:srgbClr val="000000">
                <a:alpha val="60000"/>
              </a:srgbClr>
            </a:outerShdw>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Nunito" pitchFamily="2" charset="0"/>
                    <a:ea typeface="+mn-ea"/>
                    <a:cs typeface="+mn-cs"/>
                  </a:defRPr>
                </a:pPr>
                <a:fld id="{17DFC3B5-449E-4F1A-B4BA-18F7654385FA}" type="VALUE">
                  <a:rPr lang="en-US" baseline="0">
                    <a:latin typeface="Nunito" pitchFamily="2" charset="0"/>
                  </a:rPr>
                  <a:pPr>
                    <a:defRPr sz="900" b="0" i="0" u="none" strike="noStrike" kern="1200" baseline="0">
                      <a:solidFill>
                        <a:schemeClr val="tx2"/>
                      </a:solidFill>
                      <a:latin typeface="Nunito" pitchFamily="2" charset="0"/>
                      <a:ea typeface="+mn-ea"/>
                      <a:cs typeface="+mn-cs"/>
                    </a:defRPr>
                  </a:pPr>
                  <a:t>[VALEUR]</a:t>
                </a:fld>
                <a:endParaRPr lang="fr-FR"/>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9"/>
        <c:spPr>
          <a:solidFill>
            <a:schemeClr val="accent1"/>
          </a:solidFill>
          <a:ln>
            <a:noFill/>
          </a:ln>
          <a:effectLst>
            <a:outerShdw blurRad="50800" dist="25400" algn="bl" rotWithShape="0">
              <a:srgbClr val="000000">
                <a:alpha val="60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a:outerShdw blurRad="50800" dist="25400" algn="bl" rotWithShape="0">
              <a:srgbClr val="000000">
                <a:alpha val="60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a:outerShdw blurRad="50800" dist="25400" algn="bl" rotWithShape="0">
              <a:srgbClr val="000000">
                <a:alpha val="60000"/>
              </a:srgbClr>
            </a:outerShdw>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Nunito" pitchFamily="2" charset="0"/>
                    <a:ea typeface="+mn-ea"/>
                    <a:cs typeface="+mn-cs"/>
                  </a:defRPr>
                </a:pPr>
                <a:fld id="{17DFC3B5-449E-4F1A-B4BA-18F7654385FA}" type="VALUE">
                  <a:rPr lang="en-US" baseline="0">
                    <a:latin typeface="Nunito" pitchFamily="2" charset="0"/>
                  </a:rPr>
                  <a:pPr>
                    <a:defRPr sz="900" b="0" i="0" u="none" strike="noStrike" kern="1200" baseline="0">
                      <a:solidFill>
                        <a:schemeClr val="tx2"/>
                      </a:solidFill>
                      <a:latin typeface="Nunito" pitchFamily="2" charset="0"/>
                      <a:ea typeface="+mn-ea"/>
                      <a:cs typeface="+mn-cs"/>
                    </a:defRPr>
                  </a:pPr>
                  <a:t>[VALEUR]</a:t>
                </a:fld>
                <a:endParaRPr lang="fr-FR"/>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12"/>
        <c:spPr>
          <a:solidFill>
            <a:schemeClr val="accent1"/>
          </a:solidFill>
          <a:ln>
            <a:noFill/>
          </a:ln>
          <a:effectLst>
            <a:outerShdw blurRad="50800" dist="25400" algn="bl" rotWithShape="0">
              <a:srgbClr val="000000">
                <a:alpha val="60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a:outerShdw blurRad="50800" dist="25400" algn="bl" rotWithShape="0">
              <a:srgbClr val="000000">
                <a:alpha val="60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a:outerShdw blurRad="50800" dist="25400" algn="bl" rotWithShape="0">
              <a:srgbClr val="000000">
                <a:alpha val="60000"/>
              </a:srgbClr>
            </a:outerShdw>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Nunito" pitchFamily="2" charset="0"/>
                    <a:ea typeface="+mn-ea"/>
                    <a:cs typeface="+mn-cs"/>
                  </a:defRPr>
                </a:pPr>
                <a:fld id="{17DFC3B5-449E-4F1A-B4BA-18F7654385FA}" type="VALUE">
                  <a:rPr lang="en-US" baseline="0">
                    <a:latin typeface="Nunito" pitchFamily="2" charset="0"/>
                  </a:rPr>
                  <a:pPr>
                    <a:defRPr sz="900" b="0" i="0" u="none" strike="noStrike" kern="1200" baseline="0">
                      <a:solidFill>
                        <a:schemeClr val="tx2"/>
                      </a:solidFill>
                      <a:latin typeface="Nunito" pitchFamily="2" charset="0"/>
                      <a:ea typeface="+mn-ea"/>
                      <a:cs typeface="+mn-cs"/>
                    </a:defRPr>
                  </a:pPr>
                  <a:t>[VALEUR]</a:t>
                </a:fld>
                <a:endParaRPr lang="fr-FR"/>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15"/>
        <c:spPr>
          <a:solidFill>
            <a:schemeClr val="accent1"/>
          </a:solidFill>
          <a:ln>
            <a:noFill/>
          </a:ln>
          <a:effectLst>
            <a:outerShdw blurRad="50800" dist="25400" algn="bl" rotWithShape="0">
              <a:srgbClr val="000000">
                <a:alpha val="60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a:outerShdw blurRad="50800" dist="25400" algn="bl" rotWithShape="0">
              <a:srgbClr val="000000">
                <a:alpha val="60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a:outerShdw blurRad="50800" dist="25400" algn="bl" rotWithShape="0">
              <a:srgbClr val="000000">
                <a:alpha val="60000"/>
              </a:srgbClr>
            </a:outerShdw>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Nunito" pitchFamily="2" charset="0"/>
                    <a:ea typeface="+mn-ea"/>
                    <a:cs typeface="+mn-cs"/>
                  </a:defRPr>
                </a:pPr>
                <a:fld id="{17DFC3B5-449E-4F1A-B4BA-18F7654385FA}" type="VALUE">
                  <a:rPr lang="en-US" baseline="0">
                    <a:latin typeface="Nunito" pitchFamily="2" charset="0"/>
                  </a:rPr>
                  <a:pPr>
                    <a:defRPr sz="900" b="0" i="0" u="none" strike="noStrike" kern="1200" baseline="0">
                      <a:solidFill>
                        <a:schemeClr val="tx2"/>
                      </a:solidFill>
                      <a:latin typeface="Nunito" pitchFamily="2" charset="0"/>
                      <a:ea typeface="+mn-ea"/>
                      <a:cs typeface="+mn-cs"/>
                    </a:defRPr>
                  </a:pPr>
                  <a:t>[VALEUR]</a:t>
                </a:fld>
                <a:endParaRPr lang="fr-FR"/>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18"/>
        <c:spPr>
          <a:solidFill>
            <a:schemeClr val="accent1"/>
          </a:solidFill>
          <a:ln>
            <a:noFill/>
          </a:ln>
          <a:effectLst>
            <a:outerShdw blurRad="50800" dist="25400" algn="bl" rotWithShape="0">
              <a:srgbClr val="000000">
                <a:alpha val="60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Nunito" pitchFamily="2" charset="0"/>
                  <a:ea typeface="+mn-ea"/>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'TCB 1'!$B$3:$B$4</c:f>
              <c:strCache>
                <c:ptCount val="1"/>
                <c:pt idx="0">
                  <c:v>Clients actuels</c:v>
                </c:pt>
              </c:strCache>
            </c:strRef>
          </c:tx>
          <c:spPr>
            <a:solidFill>
              <a:schemeClr val="accent1"/>
            </a:solidFill>
            <a:ln>
              <a:noFill/>
            </a:ln>
            <a:effectLst>
              <a:outerShdw blurRad="50800" dist="25400" algn="bl" rotWithShape="0">
                <a:srgbClr val="000000">
                  <a:alpha val="60000"/>
                </a:srgbClr>
              </a:outerShdw>
            </a:effectLst>
          </c:spPr>
          <c:invertIfNegative val="0"/>
          <c:dPt>
            <c:idx val="2"/>
            <c:invertIfNegative val="0"/>
            <c:bubble3D val="0"/>
            <c:spPr>
              <a:solidFill>
                <a:schemeClr val="accent1"/>
              </a:solidFill>
              <a:ln>
                <a:noFill/>
              </a:ln>
              <a:effectLst>
                <a:outerShdw blurRad="50800" dist="25400" algn="bl" rotWithShape="0">
                  <a:srgbClr val="000000">
                    <a:alpha val="60000"/>
                  </a:srgbClr>
                </a:outerShdw>
              </a:effectLst>
            </c:spPr>
            <c:extLst>
              <c:ext xmlns:c16="http://schemas.microsoft.com/office/drawing/2014/chart" uri="{C3380CC4-5D6E-409C-BE32-E72D297353CC}">
                <c16:uniqueId val="{00000001-878A-4DD1-BE7D-5DCEB34E7068}"/>
              </c:ext>
            </c:extLst>
          </c:dPt>
          <c:dLbls>
            <c:dLbl>
              <c:idx val="2"/>
              <c:tx>
                <c:rich>
                  <a:bodyPr/>
                  <a:lstStyle/>
                  <a:p>
                    <a:fld id="{17DFC3B5-449E-4F1A-B4BA-18F7654385FA}" type="VALUE">
                      <a:rPr lang="en-US" baseline="0">
                        <a:latin typeface="Nunito" pitchFamily="2" charset="0"/>
                      </a:rPr>
                      <a:pPr/>
                      <a:t>[VALEUR]</a:t>
                    </a:fld>
                    <a:endParaRPr lang="fr-FR"/>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878A-4DD1-BE7D-5DCEB34E7068}"/>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Nunito" pitchFamily="2" charset="0"/>
                    <a:ea typeface="+mn-ea"/>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strRef>
              <c:f>'TCB 1'!$A$5:$A$9</c:f>
              <c:strCache>
                <c:ptCount val="4"/>
                <c:pt idx="0">
                  <c:v>Blue</c:v>
                </c:pt>
                <c:pt idx="1">
                  <c:v>Silver</c:v>
                </c:pt>
                <c:pt idx="2">
                  <c:v>Gold</c:v>
                </c:pt>
                <c:pt idx="3">
                  <c:v>Platinum</c:v>
                </c:pt>
              </c:strCache>
            </c:strRef>
          </c:cat>
          <c:val>
            <c:numRef>
              <c:f>'TCB 1'!$B$5:$B$9</c:f>
              <c:numCache>
                <c:formatCode>0%</c:formatCode>
                <c:ptCount val="4"/>
                <c:pt idx="0">
                  <c:v>0.83902077151335308</c:v>
                </c:pt>
                <c:pt idx="1">
                  <c:v>0.85225225225225221</c:v>
                </c:pt>
                <c:pt idx="2">
                  <c:v>0.81896551724137934</c:v>
                </c:pt>
                <c:pt idx="3">
                  <c:v>0.3</c:v>
                </c:pt>
              </c:numCache>
            </c:numRef>
          </c:val>
          <c:extLst>
            <c:ext xmlns:c16="http://schemas.microsoft.com/office/drawing/2014/chart" uri="{C3380CC4-5D6E-409C-BE32-E72D297353CC}">
              <c16:uniqueId val="{00000002-878A-4DD1-BE7D-5DCEB34E7068}"/>
            </c:ext>
          </c:extLst>
        </c:ser>
        <c:ser>
          <c:idx val="1"/>
          <c:order val="1"/>
          <c:tx>
            <c:strRef>
              <c:f>'TCB 1'!$C$3:$C$4</c:f>
              <c:strCache>
                <c:ptCount val="1"/>
                <c:pt idx="0">
                  <c:v>Clients perdus</c:v>
                </c:pt>
              </c:strCache>
            </c:strRef>
          </c:tx>
          <c:spPr>
            <a:solidFill>
              <a:schemeClr val="accent2"/>
            </a:solidFill>
            <a:ln>
              <a:noFill/>
            </a:ln>
            <a:effectLst>
              <a:outerShdw blurRad="50800" dist="25400" algn="bl" rotWithShape="0">
                <a:srgbClr val="000000">
                  <a:alpha val="60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Nunito" pitchFamily="2" charset="0"/>
                    <a:ea typeface="+mn-ea"/>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strRef>
              <c:f>'TCB 1'!$A$5:$A$9</c:f>
              <c:strCache>
                <c:ptCount val="4"/>
                <c:pt idx="0">
                  <c:v>Blue</c:v>
                </c:pt>
                <c:pt idx="1">
                  <c:v>Silver</c:v>
                </c:pt>
                <c:pt idx="2">
                  <c:v>Gold</c:v>
                </c:pt>
                <c:pt idx="3">
                  <c:v>Platinum</c:v>
                </c:pt>
              </c:strCache>
            </c:strRef>
          </c:cat>
          <c:val>
            <c:numRef>
              <c:f>'TCB 1'!$C$5:$C$9</c:f>
              <c:numCache>
                <c:formatCode>0%</c:formatCode>
                <c:ptCount val="4"/>
                <c:pt idx="0">
                  <c:v>0.16097922848664689</c:v>
                </c:pt>
                <c:pt idx="1">
                  <c:v>0.14774774774774774</c:v>
                </c:pt>
                <c:pt idx="2">
                  <c:v>0.18103448275862069</c:v>
                </c:pt>
                <c:pt idx="3">
                  <c:v>0.7</c:v>
                </c:pt>
              </c:numCache>
            </c:numRef>
          </c:val>
          <c:extLst>
            <c:ext xmlns:c16="http://schemas.microsoft.com/office/drawing/2014/chart" uri="{C3380CC4-5D6E-409C-BE32-E72D297353CC}">
              <c16:uniqueId val="{00000003-878A-4DD1-BE7D-5DCEB34E7068}"/>
            </c:ext>
          </c:extLst>
        </c:ser>
        <c:dLbls>
          <c:dLblPos val="outEnd"/>
          <c:showLegendKey val="0"/>
          <c:showVal val="1"/>
          <c:showCatName val="0"/>
          <c:showSerName val="0"/>
          <c:showPercent val="0"/>
          <c:showBubbleSize val="0"/>
        </c:dLbls>
        <c:gapWidth val="100"/>
        <c:overlap val="-24"/>
        <c:axId val="1664153023"/>
        <c:axId val="1664153439"/>
      </c:barChart>
      <c:catAx>
        <c:axId val="1664153023"/>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2"/>
                </a:solidFill>
                <a:latin typeface="Nunito" pitchFamily="2" charset="0"/>
                <a:ea typeface="+mn-ea"/>
                <a:cs typeface="+mn-cs"/>
              </a:defRPr>
            </a:pPr>
            <a:endParaRPr lang="fr-FR"/>
          </a:p>
        </c:txPr>
        <c:crossAx val="1664153439"/>
        <c:crosses val="autoZero"/>
        <c:auto val="1"/>
        <c:lblAlgn val="ctr"/>
        <c:lblOffset val="100"/>
        <c:noMultiLvlLbl val="0"/>
      </c:catAx>
      <c:valAx>
        <c:axId val="1664153439"/>
        <c:scaling>
          <c:orientation val="minMax"/>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fr-FR"/>
          </a:p>
        </c:txPr>
        <c:crossAx val="1664153023"/>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2"/>
              </a:solidFill>
              <a:latin typeface="Nunito" pitchFamily="2" charset="0"/>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FFFFF"/>
    </a:solidFill>
    <a:ln>
      <a:noFill/>
    </a:ln>
    <a:effectLst/>
  </c:spPr>
  <c:txPr>
    <a:bodyPr/>
    <a:lstStyle/>
    <a:p>
      <a:pPr>
        <a:defRPr/>
      </a:pPr>
      <a:endParaRPr lang="fr-FR"/>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341">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6.xml><?xml version="1.0" encoding="utf-8"?>
<cs:chartStyle xmlns:cs="http://schemas.microsoft.com/office/drawing/2012/chartStyle" xmlns:a="http://schemas.openxmlformats.org/drawingml/2006/main" id="207">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media/image1.png>
</file>

<file path=ppt/media/image2.png>
</file>

<file path=ppt/media/image3.jpeg>
</file>

<file path=ppt/media/image4.pn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3d8bdf1543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3d8bdf1543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13ddb773f33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13ddb773f33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13ddb773f33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13ddb773f3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143da0bb1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143da0bb10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143da0bb1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143da0bb10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08339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112635d4f88_0_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112635d4f88_0_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0"/>
              </a:spcBef>
              <a:spcAft>
                <a:spcPts val="0"/>
              </a:spcAft>
              <a:buClr>
                <a:schemeClr val="lt1"/>
              </a:buClr>
              <a:buSzPts val="1100"/>
              <a:buChar char="○"/>
              <a:defRPr>
                <a:solidFill>
                  <a:schemeClr val="lt1"/>
                </a:solidFill>
              </a:defRPr>
            </a:lvl2pPr>
            <a:lvl3pPr marL="1371600" lvl="2" indent="-298450" algn="ctr">
              <a:spcBef>
                <a:spcPts val="0"/>
              </a:spcBef>
              <a:spcAft>
                <a:spcPts val="0"/>
              </a:spcAft>
              <a:buClr>
                <a:schemeClr val="lt1"/>
              </a:buClr>
              <a:buSzPts val="1100"/>
              <a:buChar char="■"/>
              <a:defRPr>
                <a:solidFill>
                  <a:schemeClr val="lt1"/>
                </a:solidFill>
              </a:defRPr>
            </a:lvl3pPr>
            <a:lvl4pPr marL="1828800" lvl="3" indent="-298450" algn="ctr">
              <a:spcBef>
                <a:spcPts val="0"/>
              </a:spcBef>
              <a:spcAft>
                <a:spcPts val="0"/>
              </a:spcAft>
              <a:buClr>
                <a:schemeClr val="lt1"/>
              </a:buClr>
              <a:buSzPts val="1100"/>
              <a:buChar char="●"/>
              <a:defRPr>
                <a:solidFill>
                  <a:schemeClr val="lt1"/>
                </a:solidFill>
              </a:defRPr>
            </a:lvl4pPr>
            <a:lvl5pPr marL="2286000" lvl="4" indent="-298450" algn="ctr">
              <a:spcBef>
                <a:spcPts val="0"/>
              </a:spcBef>
              <a:spcAft>
                <a:spcPts val="0"/>
              </a:spcAft>
              <a:buClr>
                <a:schemeClr val="lt1"/>
              </a:buClr>
              <a:buSzPts val="1100"/>
              <a:buChar char="○"/>
              <a:defRPr>
                <a:solidFill>
                  <a:schemeClr val="lt1"/>
                </a:solidFill>
              </a:defRPr>
            </a:lvl5pPr>
            <a:lvl6pPr marL="2743200" lvl="5" indent="-298450" algn="ctr">
              <a:spcBef>
                <a:spcPts val="0"/>
              </a:spcBef>
              <a:spcAft>
                <a:spcPts val="0"/>
              </a:spcAft>
              <a:buClr>
                <a:schemeClr val="lt1"/>
              </a:buClr>
              <a:buSzPts val="1100"/>
              <a:buChar char="■"/>
              <a:defRPr>
                <a:solidFill>
                  <a:schemeClr val="lt1"/>
                </a:solidFill>
              </a:defRPr>
            </a:lvl6pPr>
            <a:lvl7pPr marL="3200400" lvl="6" indent="-298450" algn="ctr">
              <a:spcBef>
                <a:spcPts val="0"/>
              </a:spcBef>
              <a:spcAft>
                <a:spcPts val="0"/>
              </a:spcAft>
              <a:buClr>
                <a:schemeClr val="lt1"/>
              </a:buClr>
              <a:buSzPts val="1100"/>
              <a:buChar char="●"/>
              <a:defRPr>
                <a:solidFill>
                  <a:schemeClr val="lt1"/>
                </a:solidFill>
              </a:defRPr>
            </a:lvl7pPr>
            <a:lvl8pPr marL="3657600" lvl="7" indent="-298450" algn="ctr">
              <a:spcBef>
                <a:spcPts val="0"/>
              </a:spcBef>
              <a:spcAft>
                <a:spcPts val="0"/>
              </a:spcAft>
              <a:buClr>
                <a:schemeClr val="lt1"/>
              </a:buClr>
              <a:buSzPts val="1100"/>
              <a:buChar char="○"/>
              <a:defRPr>
                <a:solidFill>
                  <a:schemeClr val="lt1"/>
                </a:solidFill>
              </a:defRPr>
            </a:lvl8pPr>
            <a:lvl9pPr marL="4114800" lvl="8" indent="-298450" algn="ctr">
              <a:spcBef>
                <a:spcPts val="0"/>
              </a:spcBef>
              <a:spcAft>
                <a:spcPts val="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rm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fr"/>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chart" Target="../charts/char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chart" Target="../charts/chart2.xml"/></Relationships>
</file>

<file path=ppt/slides/_rels/slide5.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3.xml"/><Relationship Id="rId4" Type="http://schemas.openxmlformats.org/officeDocument/2006/relationships/chart" Target="../charts/chart5.xml"/></Relationships>
</file>

<file path=ppt/slides/_rels/slide6.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6"/>
        <p:cNvGrpSpPr/>
        <p:nvPr/>
      </p:nvGrpSpPr>
      <p:grpSpPr>
        <a:xfrm>
          <a:off x="0" y="0"/>
          <a:ext cx="0" cy="0"/>
          <a:chOff x="0" y="0"/>
          <a:chExt cx="0" cy="0"/>
        </a:xfrm>
      </p:grpSpPr>
      <p:sp>
        <p:nvSpPr>
          <p:cNvPr id="277" name="Google Shape;277;p13"/>
          <p:cNvSpPr txBox="1"/>
          <p:nvPr/>
        </p:nvSpPr>
        <p:spPr>
          <a:xfrm>
            <a:off x="1725750" y="3848300"/>
            <a:ext cx="5692500" cy="49241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2000" dirty="0">
                <a:solidFill>
                  <a:schemeClr val="lt1"/>
                </a:solidFill>
                <a:latin typeface="Titillium Web"/>
                <a:ea typeface="Titillium Web"/>
                <a:cs typeface="Titillium Web"/>
                <a:sym typeface="Titillium Web"/>
              </a:rPr>
              <a:t>Analyse de la situation et des solutions proposées.</a:t>
            </a:r>
            <a:endParaRPr sz="2000" dirty="0">
              <a:solidFill>
                <a:schemeClr val="lt1"/>
              </a:solidFill>
              <a:latin typeface="Titillium Web"/>
              <a:ea typeface="Titillium Web"/>
              <a:cs typeface="Titillium Web"/>
              <a:sym typeface="Titillium Web"/>
            </a:endParaRPr>
          </a:p>
        </p:txBody>
      </p:sp>
      <p:sp>
        <p:nvSpPr>
          <p:cNvPr id="2" name="Google Shape;277;p13">
            <a:extLst>
              <a:ext uri="{FF2B5EF4-FFF2-40B4-BE49-F238E27FC236}">
                <a16:creationId xmlns:a16="http://schemas.microsoft.com/office/drawing/2014/main" id="{2452E4AA-DE48-744F-F8F1-2F3808D6299E}"/>
              </a:ext>
            </a:extLst>
          </p:cNvPr>
          <p:cNvSpPr txBox="1"/>
          <p:nvPr/>
        </p:nvSpPr>
        <p:spPr>
          <a:xfrm>
            <a:off x="-479398" y="2425244"/>
            <a:ext cx="10102795" cy="1169521"/>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3200" dirty="0">
                <a:solidFill>
                  <a:schemeClr val="lt1"/>
                </a:solidFill>
                <a:latin typeface="Titillium Web"/>
                <a:ea typeface="Titillium Web"/>
                <a:cs typeface="Titillium Web"/>
                <a:sym typeface="Titillium Web"/>
              </a:rPr>
              <a:t>Réduire la fuite de clients: </a:t>
            </a:r>
          </a:p>
          <a:p>
            <a:pPr marL="0" lvl="0" indent="0" algn="ctr" rtl="0">
              <a:spcBef>
                <a:spcPts val="0"/>
              </a:spcBef>
              <a:spcAft>
                <a:spcPts val="0"/>
              </a:spcAft>
              <a:buNone/>
            </a:pPr>
            <a:r>
              <a:rPr lang="fr" sz="3200" dirty="0">
                <a:solidFill>
                  <a:schemeClr val="lt1"/>
                </a:solidFill>
                <a:latin typeface="Titillium Web"/>
                <a:ea typeface="Titillium Web"/>
                <a:cs typeface="Titillium Web"/>
                <a:sym typeface="Titillium Web"/>
              </a:rPr>
              <a:t>une priorité pour Primero Bank</a:t>
            </a:r>
            <a:endParaRPr sz="3200" dirty="0">
              <a:solidFill>
                <a:schemeClr val="lt1"/>
              </a:solidFill>
              <a:latin typeface="Titillium Web"/>
              <a:ea typeface="Titillium Web"/>
              <a:cs typeface="Titillium Web"/>
              <a:sym typeface="Titillium Web"/>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pic>
        <p:nvPicPr>
          <p:cNvPr id="3" name="Image 2" descr="Une image contenant texte, personne, guichet&#10;&#10;Description générée automatiquement">
            <a:extLst>
              <a:ext uri="{FF2B5EF4-FFF2-40B4-BE49-F238E27FC236}">
                <a16:creationId xmlns:a16="http://schemas.microsoft.com/office/drawing/2014/main" id="{084E2B56-98A6-0BA7-CC3C-886B49FD64E3}"/>
              </a:ext>
            </a:extLst>
          </p:cNvPr>
          <p:cNvPicPr>
            <a:picLocks noChangeAspect="1"/>
          </p:cNvPicPr>
          <p:nvPr/>
        </p:nvPicPr>
        <p:blipFill>
          <a:blip r:embed="rId3" cstate="screen">
            <a:alphaModFix amt="15000"/>
            <a:extLst>
              <a:ext uri="{28A0092B-C50C-407E-A947-70E740481C1C}">
                <a14:useLocalDpi xmlns:a14="http://schemas.microsoft.com/office/drawing/2010/main"/>
              </a:ext>
            </a:extLst>
          </a:blip>
          <a:stretch>
            <a:fillRect/>
          </a:stretch>
        </p:blipFill>
        <p:spPr>
          <a:xfrm>
            <a:off x="-1" y="1"/>
            <a:ext cx="9144001" cy="5143500"/>
          </a:xfrm>
          <a:prstGeom prst="rect">
            <a:avLst/>
          </a:prstGeom>
          <a:effectLst>
            <a:outerShdw blurRad="50800" dist="38100" dir="2700000" algn="tl" rotWithShape="0">
              <a:prstClr val="black">
                <a:alpha val="40000"/>
              </a:prstClr>
            </a:outerShdw>
          </a:effectLst>
        </p:spPr>
      </p:pic>
      <p:sp>
        <p:nvSpPr>
          <p:cNvPr id="282" name="Google Shape;282;p1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dirty="0"/>
              <a:t>Vos enjeux:</a:t>
            </a:r>
            <a:endParaRPr dirty="0"/>
          </a:p>
        </p:txBody>
      </p:sp>
      <p:sp>
        <p:nvSpPr>
          <p:cNvPr id="283" name="Google Shape;283;p14"/>
          <p:cNvSpPr txBox="1">
            <a:spLocks noGrp="1"/>
          </p:cNvSpPr>
          <p:nvPr>
            <p:ph type="body" idx="1"/>
          </p:nvPr>
        </p:nvSpPr>
        <p:spPr>
          <a:xfrm>
            <a:off x="924338" y="1249173"/>
            <a:ext cx="6328915" cy="3586214"/>
          </a:xfrm>
          <a:prstGeom prst="rect">
            <a:avLst/>
          </a:prstGeom>
          <a:effectLst/>
        </p:spPr>
        <p:txBody>
          <a:bodyPr spcFirstLastPara="1" wrap="square" lIns="91425" tIns="91425" rIns="91425" bIns="91425" anchor="t" anchorCtr="0">
            <a:noAutofit/>
          </a:bodyPr>
          <a:lstStyle/>
          <a:p>
            <a:pPr marL="0" lvl="0" indent="0" algn="ctr" rtl="0">
              <a:spcBef>
                <a:spcPts val="0"/>
              </a:spcBef>
              <a:spcAft>
                <a:spcPts val="0"/>
              </a:spcAft>
              <a:buNone/>
            </a:pPr>
            <a:r>
              <a:rPr lang="fr-FR" sz="1600" b="1" dirty="0">
                <a:latin typeface="+mn-lt"/>
              </a:rPr>
              <a:t>Primero Bank fait face à de nombreux départs de clients.</a:t>
            </a:r>
          </a:p>
          <a:p>
            <a:pPr marL="0" lvl="0" indent="0" algn="ctr" rtl="0">
              <a:spcBef>
                <a:spcPts val="0"/>
              </a:spcBef>
              <a:spcAft>
                <a:spcPts val="0"/>
              </a:spcAft>
              <a:buNone/>
            </a:pPr>
            <a:endParaRPr lang="fr-FR" sz="1600" b="1" dirty="0">
              <a:latin typeface="+mn-lt"/>
            </a:endParaRPr>
          </a:p>
          <a:p>
            <a:pPr marL="0" lvl="0" indent="0" algn="ctr" rtl="0">
              <a:spcBef>
                <a:spcPts val="0"/>
              </a:spcBef>
              <a:spcAft>
                <a:spcPts val="0"/>
              </a:spcAft>
              <a:buNone/>
            </a:pPr>
            <a:r>
              <a:rPr lang="fr-FR" sz="1600" b="1" dirty="0">
                <a:latin typeface="+mn-lt"/>
              </a:rPr>
              <a:t>La fidélisation des clients est essentielle car elle permet </a:t>
            </a:r>
            <a:r>
              <a:rPr lang="fr-FR" sz="1600" b="1" i="0" dirty="0">
                <a:solidFill>
                  <a:srgbClr val="374151"/>
                </a:solidFill>
                <a:latin typeface="+mn-lt"/>
              </a:rPr>
              <a:t>de maintenir un niveau de revenus stable et prévisible.</a:t>
            </a:r>
          </a:p>
          <a:p>
            <a:pPr marL="0" lvl="0" indent="0" algn="ctr" rtl="0">
              <a:spcBef>
                <a:spcPts val="0"/>
              </a:spcBef>
              <a:spcAft>
                <a:spcPts val="0"/>
              </a:spcAft>
              <a:buNone/>
            </a:pPr>
            <a:endParaRPr sz="1600" b="1" dirty="0">
              <a:latin typeface="+mn-lt"/>
            </a:endParaRPr>
          </a:p>
          <a:p>
            <a:pPr marL="0" indent="0" algn="ctr">
              <a:spcBef>
                <a:spcPts val="1200"/>
              </a:spcBef>
              <a:spcAft>
                <a:spcPts val="1200"/>
              </a:spcAft>
              <a:buNone/>
            </a:pPr>
            <a:r>
              <a:rPr lang="fr-FR" sz="1600" b="1" dirty="0">
                <a:latin typeface="+mn-lt"/>
              </a:rPr>
              <a:t>Nous avons recherché quelles étaient les caractéristiques communes aux clients perdus ce qui nous a permis d’établir une liste des clients actuels potentiellement en danger de quitter votre banque. </a:t>
            </a:r>
          </a:p>
          <a:p>
            <a:pPr marL="0" indent="0" algn="ctr">
              <a:spcBef>
                <a:spcPts val="1200"/>
              </a:spcBef>
              <a:spcAft>
                <a:spcPts val="1200"/>
              </a:spcAft>
              <a:buNone/>
            </a:pPr>
            <a:r>
              <a:rPr lang="fr-FR" sz="1600" b="1" dirty="0">
                <a:latin typeface="+mn-lt"/>
              </a:rPr>
              <a:t>Nous vous soumettrons des pistes d’analyses ou d’actions afin d’endiguer ces départs.</a:t>
            </a:r>
          </a:p>
          <a:p>
            <a:pPr marL="0" indent="0" algn="ctr">
              <a:spcBef>
                <a:spcPts val="1200"/>
              </a:spcBef>
              <a:spcAft>
                <a:spcPts val="1200"/>
              </a:spcAft>
              <a:buNone/>
            </a:pPr>
            <a:endParaRPr lang="fr-FR" sz="1800" b="1" dirty="0">
              <a:latin typeface="+mn-lt"/>
            </a:endParaRPr>
          </a:p>
        </p:txBody>
      </p:sp>
      <p:pic>
        <p:nvPicPr>
          <p:cNvPr id="4" name="image1.png">
            <a:extLst>
              <a:ext uri="{FF2B5EF4-FFF2-40B4-BE49-F238E27FC236}">
                <a16:creationId xmlns:a16="http://schemas.microsoft.com/office/drawing/2014/main" id="{A95BD83A-10DC-FFFB-0D12-D8274AAE7849}"/>
              </a:ext>
            </a:extLst>
          </p:cNvPr>
          <p:cNvPicPr preferRelativeResize="0"/>
          <p:nvPr/>
        </p:nvPicPr>
        <p:blipFill>
          <a:blip r:embed="rId4" cstate="print"/>
          <a:stretch>
            <a:fillRect/>
          </a:stretch>
        </p:blipFill>
        <p:spPr>
          <a:xfrm>
            <a:off x="-256762" y="183874"/>
            <a:ext cx="2362200" cy="466725"/>
          </a:xfrm>
          <a:prstGeom prst="rect">
            <a:avLst/>
          </a:prstGeom>
          <a:no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87"/>
        <p:cNvGrpSpPr/>
        <p:nvPr/>
      </p:nvGrpSpPr>
      <p:grpSpPr>
        <a:xfrm>
          <a:off x="0" y="0"/>
          <a:ext cx="0" cy="0"/>
          <a:chOff x="0" y="0"/>
          <a:chExt cx="0" cy="0"/>
        </a:xfrm>
      </p:grpSpPr>
      <p:sp>
        <p:nvSpPr>
          <p:cNvPr id="6" name="ZoneTexte 5">
            <a:extLst>
              <a:ext uri="{FF2B5EF4-FFF2-40B4-BE49-F238E27FC236}">
                <a16:creationId xmlns:a16="http://schemas.microsoft.com/office/drawing/2014/main" id="{D94CC555-CBB9-F13E-ECBE-E3A96C8470BB}"/>
              </a:ext>
            </a:extLst>
          </p:cNvPr>
          <p:cNvSpPr txBox="1"/>
          <p:nvPr/>
        </p:nvSpPr>
        <p:spPr>
          <a:xfrm>
            <a:off x="5989616" y="1663809"/>
            <a:ext cx="2899810" cy="1815882"/>
          </a:xfrm>
          <a:prstGeom prst="rect">
            <a:avLst/>
          </a:prstGeom>
          <a:ln/>
        </p:spPr>
        <p:style>
          <a:lnRef idx="1">
            <a:schemeClr val="accent2"/>
          </a:lnRef>
          <a:fillRef idx="2">
            <a:schemeClr val="accent2"/>
          </a:fillRef>
          <a:effectRef idx="1">
            <a:schemeClr val="accent2"/>
          </a:effectRef>
          <a:fontRef idx="minor">
            <a:schemeClr val="dk1"/>
          </a:fontRef>
        </p:style>
        <p:txBody>
          <a:bodyPr wrap="square" rtlCol="0">
            <a:spAutoFit/>
          </a:bodyPr>
          <a:lstStyle>
            <a:defPPr marR="0" lvl="0" algn="l" rtl="0">
              <a:lnSpc>
                <a:spcPct val="100000"/>
              </a:lnSpc>
              <a:spcBef>
                <a:spcPts val="0"/>
              </a:spcBef>
              <a:spcAft>
                <a:spcPts val="0"/>
              </a:spcAft>
            </a:defPPr>
            <a:lvl1pPr algn="ctr">
              <a:defRPr b="1">
                <a:solidFill>
                  <a:srgbClr val="374151"/>
                </a:solidFill>
                <a:latin typeface="Söhne"/>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fr-FR" dirty="0"/>
              <a:t>Il semble que les clients mariés sont plus enclins à quitter la banque que les autres clients. Ce sont plus de la moitié des départs. Les services proposés sont ils adaptés à cette clientèle ? (compte commun, deuxième carte premium moitié prix ou gratuite,…) </a:t>
            </a:r>
          </a:p>
        </p:txBody>
      </p:sp>
      <p:pic>
        <p:nvPicPr>
          <p:cNvPr id="14" name="image1.png">
            <a:extLst>
              <a:ext uri="{FF2B5EF4-FFF2-40B4-BE49-F238E27FC236}">
                <a16:creationId xmlns:a16="http://schemas.microsoft.com/office/drawing/2014/main" id="{9313AD4B-ED61-7F6E-D71D-BB76BC667421}"/>
              </a:ext>
            </a:extLst>
          </p:cNvPr>
          <p:cNvPicPr preferRelativeResize="0"/>
          <p:nvPr/>
        </p:nvPicPr>
        <p:blipFill>
          <a:blip r:embed="rId3" cstate="print"/>
          <a:stretch>
            <a:fillRect/>
          </a:stretch>
        </p:blipFill>
        <p:spPr>
          <a:xfrm>
            <a:off x="-256762" y="183874"/>
            <a:ext cx="2362200" cy="466725"/>
          </a:xfrm>
          <a:prstGeom prst="rect">
            <a:avLst/>
          </a:prstGeom>
          <a:noFill/>
        </p:spPr>
      </p:pic>
      <p:graphicFrame>
        <p:nvGraphicFramePr>
          <p:cNvPr id="15" name="Graphique 14">
            <a:extLst>
              <a:ext uri="{FF2B5EF4-FFF2-40B4-BE49-F238E27FC236}">
                <a16:creationId xmlns:a16="http://schemas.microsoft.com/office/drawing/2014/main" id="{DED39A38-F2E6-46CB-9A62-495A8EFD140B}"/>
              </a:ext>
            </a:extLst>
          </p:cNvPr>
          <p:cNvGraphicFramePr>
            <a:graphicFrameLocks/>
          </p:cNvGraphicFramePr>
          <p:nvPr>
            <p:extLst>
              <p:ext uri="{D42A27DB-BD31-4B8C-83A1-F6EECF244321}">
                <p14:modId xmlns:p14="http://schemas.microsoft.com/office/powerpoint/2010/main" val="105501900"/>
              </p:ext>
            </p:extLst>
          </p:nvPr>
        </p:nvGraphicFramePr>
        <p:xfrm>
          <a:off x="217417" y="771750"/>
          <a:ext cx="5400000" cy="3600000"/>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4" name="ZoneTexte 3">
            <a:extLst>
              <a:ext uri="{FF2B5EF4-FFF2-40B4-BE49-F238E27FC236}">
                <a16:creationId xmlns:a16="http://schemas.microsoft.com/office/drawing/2014/main" id="{1EA9000D-33EC-C0E7-E8CE-915B87F7FB1B}"/>
              </a:ext>
            </a:extLst>
          </p:cNvPr>
          <p:cNvSpPr txBox="1"/>
          <p:nvPr/>
        </p:nvSpPr>
        <p:spPr>
          <a:xfrm>
            <a:off x="6032338" y="1663809"/>
            <a:ext cx="2899810" cy="1815882"/>
          </a:xfrm>
          <a:prstGeom prst="rect">
            <a:avLst/>
          </a:prstGeom>
          <a:ln/>
        </p:spPr>
        <p:style>
          <a:lnRef idx="1">
            <a:schemeClr val="accent2"/>
          </a:lnRef>
          <a:fillRef idx="2">
            <a:schemeClr val="accent2"/>
          </a:fillRef>
          <a:effectRef idx="1">
            <a:schemeClr val="accent2"/>
          </a:effectRef>
          <a:fontRef idx="minor">
            <a:schemeClr val="dk1"/>
          </a:fontRef>
        </p:style>
        <p:txBody>
          <a:bodyPr wrap="square" rtlCol="0">
            <a:spAutoFit/>
          </a:bodyPr>
          <a:lstStyle>
            <a:defPPr marR="0" lvl="0" algn="l" rtl="0">
              <a:lnSpc>
                <a:spcPct val="100000"/>
              </a:lnSpc>
              <a:spcBef>
                <a:spcPts val="0"/>
              </a:spcBef>
              <a:spcAft>
                <a:spcPts val="0"/>
              </a:spcAft>
              <a:defRPr/>
            </a:defPPr>
            <a:lvl1pPr algn="ctr">
              <a:defRPr b="1">
                <a:solidFill>
                  <a:srgbClr val="374151"/>
                </a:solidFill>
                <a:latin typeface="Söhne"/>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fr-FR" dirty="0"/>
              <a:t>Les clients avec des revenus supérieurs à $40k par an représentent les trois quarts des départs (et 1 client perdu sur 4 avec plus de $80k par an)</a:t>
            </a:r>
          </a:p>
          <a:p>
            <a:endParaRPr lang="fr-FR" dirty="0"/>
          </a:p>
          <a:p>
            <a:r>
              <a:rPr lang="fr-FR" dirty="0"/>
              <a:t>Possibilité d’épargne ? De placements ? De trading ?</a:t>
            </a:r>
          </a:p>
        </p:txBody>
      </p:sp>
      <p:pic>
        <p:nvPicPr>
          <p:cNvPr id="8" name="image1.png">
            <a:extLst>
              <a:ext uri="{FF2B5EF4-FFF2-40B4-BE49-F238E27FC236}">
                <a16:creationId xmlns:a16="http://schemas.microsoft.com/office/drawing/2014/main" id="{F5DB386F-A29A-BADB-BCDD-F540BF3017B4}"/>
              </a:ext>
            </a:extLst>
          </p:cNvPr>
          <p:cNvPicPr preferRelativeResize="0"/>
          <p:nvPr/>
        </p:nvPicPr>
        <p:blipFill>
          <a:blip r:embed="rId3" cstate="print"/>
          <a:stretch>
            <a:fillRect/>
          </a:stretch>
        </p:blipFill>
        <p:spPr>
          <a:xfrm>
            <a:off x="-256762" y="183874"/>
            <a:ext cx="2362200" cy="466725"/>
          </a:xfrm>
          <a:prstGeom prst="rect">
            <a:avLst/>
          </a:prstGeom>
          <a:noFill/>
        </p:spPr>
      </p:pic>
      <p:graphicFrame>
        <p:nvGraphicFramePr>
          <p:cNvPr id="10" name="Graphique 9">
            <a:extLst>
              <a:ext uri="{FF2B5EF4-FFF2-40B4-BE49-F238E27FC236}">
                <a16:creationId xmlns:a16="http://schemas.microsoft.com/office/drawing/2014/main" id="{F6A719CE-3EB1-4744-9E0D-4951FBD782E2}"/>
              </a:ext>
            </a:extLst>
          </p:cNvPr>
          <p:cNvGraphicFramePr>
            <a:graphicFrameLocks/>
          </p:cNvGraphicFramePr>
          <p:nvPr>
            <p:extLst>
              <p:ext uri="{D42A27DB-BD31-4B8C-83A1-F6EECF244321}">
                <p14:modId xmlns:p14="http://schemas.microsoft.com/office/powerpoint/2010/main" val="454459116"/>
              </p:ext>
            </p:extLst>
          </p:nvPr>
        </p:nvGraphicFramePr>
        <p:xfrm>
          <a:off x="211852" y="771750"/>
          <a:ext cx="5400000" cy="3600000"/>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Graphique 7">
            <a:extLst>
              <a:ext uri="{FF2B5EF4-FFF2-40B4-BE49-F238E27FC236}">
                <a16:creationId xmlns:a16="http://schemas.microsoft.com/office/drawing/2014/main" id="{9D300157-F072-459A-8152-FC8280A0F58C}"/>
              </a:ext>
            </a:extLst>
          </p:cNvPr>
          <p:cNvGraphicFramePr>
            <a:graphicFrameLocks/>
          </p:cNvGraphicFramePr>
          <p:nvPr>
            <p:extLst>
              <p:ext uri="{D42A27DB-BD31-4B8C-83A1-F6EECF244321}">
                <p14:modId xmlns:p14="http://schemas.microsoft.com/office/powerpoint/2010/main" val="627687399"/>
              </p:ext>
            </p:extLst>
          </p:nvPr>
        </p:nvGraphicFramePr>
        <p:xfrm>
          <a:off x="243571" y="2405270"/>
          <a:ext cx="3600000" cy="2151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 name="Graphique 1">
            <a:extLst>
              <a:ext uri="{FF2B5EF4-FFF2-40B4-BE49-F238E27FC236}">
                <a16:creationId xmlns:a16="http://schemas.microsoft.com/office/drawing/2014/main" id="{C9EC89D9-9089-4E08-8AD5-8D83AD6ABDAA}"/>
              </a:ext>
            </a:extLst>
          </p:cNvPr>
          <p:cNvGraphicFramePr>
            <a:graphicFrameLocks/>
          </p:cNvGraphicFramePr>
          <p:nvPr>
            <p:extLst>
              <p:ext uri="{D42A27DB-BD31-4B8C-83A1-F6EECF244321}">
                <p14:modId xmlns:p14="http://schemas.microsoft.com/office/powerpoint/2010/main" val="2893676022"/>
              </p:ext>
            </p:extLst>
          </p:nvPr>
        </p:nvGraphicFramePr>
        <p:xfrm>
          <a:off x="243571" y="293826"/>
          <a:ext cx="3600000" cy="21600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 name="Graphique 3">
            <a:extLst>
              <a:ext uri="{FF2B5EF4-FFF2-40B4-BE49-F238E27FC236}">
                <a16:creationId xmlns:a16="http://schemas.microsoft.com/office/drawing/2014/main" id="{BBE68C5A-BD1D-43F0-0AB4-62C29DB121FC}"/>
              </a:ext>
            </a:extLst>
          </p:cNvPr>
          <p:cNvGraphicFramePr>
            <a:graphicFrameLocks/>
          </p:cNvGraphicFramePr>
          <p:nvPr>
            <p:extLst>
              <p:ext uri="{D42A27DB-BD31-4B8C-83A1-F6EECF244321}">
                <p14:modId xmlns:p14="http://schemas.microsoft.com/office/powerpoint/2010/main" val="3323585722"/>
              </p:ext>
            </p:extLst>
          </p:nvPr>
        </p:nvGraphicFramePr>
        <p:xfrm>
          <a:off x="4128114" y="245270"/>
          <a:ext cx="3600000" cy="2160000"/>
        </p:xfrm>
        <a:graphic>
          <a:graphicData uri="http://schemas.openxmlformats.org/drawingml/2006/chart">
            <c:chart xmlns:c="http://schemas.openxmlformats.org/drawingml/2006/chart" xmlns:r="http://schemas.openxmlformats.org/officeDocument/2006/relationships" r:id="rId4"/>
          </a:graphicData>
        </a:graphic>
      </p:graphicFrame>
      <p:sp>
        <p:nvSpPr>
          <p:cNvPr id="5" name="ZoneTexte 4">
            <a:extLst>
              <a:ext uri="{FF2B5EF4-FFF2-40B4-BE49-F238E27FC236}">
                <a16:creationId xmlns:a16="http://schemas.microsoft.com/office/drawing/2014/main" id="{D381CC18-D553-03A9-BB78-6B1C945E652C}"/>
              </a:ext>
            </a:extLst>
          </p:cNvPr>
          <p:cNvSpPr txBox="1"/>
          <p:nvPr/>
        </p:nvSpPr>
        <p:spPr>
          <a:xfrm>
            <a:off x="5035309" y="2871583"/>
            <a:ext cx="3666400" cy="1954381"/>
          </a:xfrm>
          <a:prstGeom prst="rect">
            <a:avLst/>
          </a:prstGeom>
          <a:ln/>
        </p:spPr>
        <p:style>
          <a:lnRef idx="1">
            <a:schemeClr val="accent2"/>
          </a:lnRef>
          <a:fillRef idx="2">
            <a:schemeClr val="accent2"/>
          </a:fillRef>
          <a:effectRef idx="1">
            <a:schemeClr val="accent2"/>
          </a:effectRef>
          <a:fontRef idx="minor">
            <a:schemeClr val="dk1"/>
          </a:fontRef>
        </p:style>
        <p:txBody>
          <a:bodyPr wrap="square" rtlCol="0">
            <a:spAutoFit/>
          </a:bodyPr>
          <a:lstStyle>
            <a:defPPr marR="0" lvl="0" algn="l" rtl="0">
              <a:lnSpc>
                <a:spcPct val="100000"/>
              </a:lnSpc>
              <a:spcBef>
                <a:spcPts val="0"/>
              </a:spcBef>
              <a:spcAft>
                <a:spcPts val="0"/>
              </a:spcAft>
            </a:defPPr>
            <a:lvl1pPr algn="ctr">
              <a:defRPr b="1">
                <a:solidFill>
                  <a:srgbClr val="374151"/>
                </a:solidFill>
                <a:latin typeface="Söhne"/>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fr-FR" sz="1100" dirty="0"/>
              <a:t>Ces indicateurs nous montrent d’autres caractéristiques communes aux clients perdus, que nous pouvons appliquer aux clients actuels. </a:t>
            </a:r>
          </a:p>
          <a:p>
            <a:endParaRPr lang="fr-FR" sz="1100" dirty="0"/>
          </a:p>
          <a:p>
            <a:r>
              <a:rPr lang="fr-FR" sz="1100" dirty="0"/>
              <a:t>Par exemple: il y a actuellement 101 clients qui cumulent une faible utilisation de leur carte ET un nombre d’interactions avec la banque supérieur à 4 ET moins de 45 transactions à l’année.</a:t>
            </a:r>
          </a:p>
          <a:p>
            <a:endParaRPr lang="fr-FR" sz="1100" dirty="0"/>
          </a:p>
          <a:p>
            <a:r>
              <a:rPr lang="fr-FR" sz="1100" dirty="0"/>
              <a:t>Ces 101 clients présentent un risque accru de quitter la banque.</a:t>
            </a:r>
          </a:p>
        </p:txBody>
      </p:sp>
    </p:spTree>
    <p:extLst>
      <p:ext uri="{BB962C8B-B14F-4D97-AF65-F5344CB8AC3E}">
        <p14:creationId xmlns:p14="http://schemas.microsoft.com/office/powerpoint/2010/main" val="7080795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4" name="ZoneTexte 3">
            <a:extLst>
              <a:ext uri="{FF2B5EF4-FFF2-40B4-BE49-F238E27FC236}">
                <a16:creationId xmlns:a16="http://schemas.microsoft.com/office/drawing/2014/main" id="{1EA9000D-33EC-C0E7-E8CE-915B87F7FB1B}"/>
              </a:ext>
            </a:extLst>
          </p:cNvPr>
          <p:cNvSpPr txBox="1"/>
          <p:nvPr/>
        </p:nvSpPr>
        <p:spPr>
          <a:xfrm>
            <a:off x="6068570" y="694313"/>
            <a:ext cx="2899810" cy="3539430"/>
          </a:xfrm>
          <a:prstGeom prst="rect">
            <a:avLst/>
          </a:prstGeom>
          <a:ln/>
        </p:spPr>
        <p:style>
          <a:lnRef idx="1">
            <a:schemeClr val="accent2"/>
          </a:lnRef>
          <a:fillRef idx="2">
            <a:schemeClr val="accent2"/>
          </a:fillRef>
          <a:effectRef idx="1">
            <a:schemeClr val="accent2"/>
          </a:effectRef>
          <a:fontRef idx="minor">
            <a:schemeClr val="dk1"/>
          </a:fontRef>
        </p:style>
        <p:txBody>
          <a:bodyPr wrap="square" rtlCol="0">
            <a:spAutoFit/>
          </a:bodyPr>
          <a:lstStyle>
            <a:defPPr marR="0" lvl="0" algn="l" rtl="0">
              <a:lnSpc>
                <a:spcPct val="100000"/>
              </a:lnSpc>
              <a:spcBef>
                <a:spcPts val="0"/>
              </a:spcBef>
              <a:spcAft>
                <a:spcPts val="0"/>
              </a:spcAft>
              <a:defRPr/>
            </a:defPPr>
            <a:lvl1pPr algn="ctr">
              <a:defRPr b="1">
                <a:solidFill>
                  <a:srgbClr val="374151"/>
                </a:solidFill>
                <a:latin typeface="Söhne"/>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l"/>
            <a:r>
              <a:rPr lang="fr-FR" dirty="0"/>
              <a:t>La proportion des clients perdus sur la carte Platinum est nettement supérieure aux autres cartes.</a:t>
            </a:r>
          </a:p>
          <a:p>
            <a:pPr algn="l"/>
            <a:endParaRPr lang="fr-FR" dirty="0"/>
          </a:p>
          <a:p>
            <a:pPr algn="l"/>
            <a:r>
              <a:rPr lang="fr-FR" dirty="0"/>
              <a:t>Sur les 20 cartes Platinum vendues, 14 clients sont partis.</a:t>
            </a:r>
          </a:p>
          <a:p>
            <a:pPr algn="l"/>
            <a:endParaRPr lang="fr-FR" dirty="0"/>
          </a:p>
          <a:p>
            <a:pPr algn="l"/>
            <a:r>
              <a:rPr lang="fr-FR" dirty="0"/>
              <a:t>La carte ne rend peut être pas les services attendus pour ce type de carte haut de gamme. (Prix ?)</a:t>
            </a:r>
          </a:p>
          <a:p>
            <a:pPr algn="l"/>
            <a:endParaRPr lang="fr-FR" dirty="0"/>
          </a:p>
          <a:p>
            <a:pPr algn="l"/>
            <a:r>
              <a:rPr lang="fr-FR" dirty="0"/>
              <a:t>Il y a actuellement 6 clients Platinum. Il nous parait urgent de les contacter individuellement afin de connaitre leur niveau de satisfaction. </a:t>
            </a:r>
          </a:p>
        </p:txBody>
      </p:sp>
      <p:graphicFrame>
        <p:nvGraphicFramePr>
          <p:cNvPr id="5" name="Graphique 4">
            <a:extLst>
              <a:ext uri="{FF2B5EF4-FFF2-40B4-BE49-F238E27FC236}">
                <a16:creationId xmlns:a16="http://schemas.microsoft.com/office/drawing/2014/main" id="{F4E7E1A9-148C-48E3-AC1F-7F9B1032CE25}"/>
              </a:ext>
            </a:extLst>
          </p:cNvPr>
          <p:cNvGraphicFramePr>
            <a:graphicFrameLocks/>
          </p:cNvGraphicFramePr>
          <p:nvPr>
            <p:extLst>
              <p:ext uri="{D42A27DB-BD31-4B8C-83A1-F6EECF244321}">
                <p14:modId xmlns:p14="http://schemas.microsoft.com/office/powerpoint/2010/main" val="185800637"/>
              </p:ext>
            </p:extLst>
          </p:nvPr>
        </p:nvGraphicFramePr>
        <p:xfrm>
          <a:off x="361472" y="771750"/>
          <a:ext cx="5400000" cy="3600000"/>
        </p:xfrm>
        <a:graphic>
          <a:graphicData uri="http://schemas.openxmlformats.org/drawingml/2006/chart">
            <c:chart xmlns:c="http://schemas.openxmlformats.org/drawingml/2006/chart" xmlns:r="http://schemas.openxmlformats.org/officeDocument/2006/relationships" r:id="rId3"/>
          </a:graphicData>
        </a:graphic>
      </p:graphicFrame>
      <p:pic>
        <p:nvPicPr>
          <p:cNvPr id="8" name="image1.png">
            <a:extLst>
              <a:ext uri="{FF2B5EF4-FFF2-40B4-BE49-F238E27FC236}">
                <a16:creationId xmlns:a16="http://schemas.microsoft.com/office/drawing/2014/main" id="{5DE96DBC-975B-6D83-15E6-ACF3E7928EEA}"/>
              </a:ext>
            </a:extLst>
          </p:cNvPr>
          <p:cNvPicPr preferRelativeResize="0"/>
          <p:nvPr/>
        </p:nvPicPr>
        <p:blipFill>
          <a:blip r:embed="rId4" cstate="print"/>
          <a:stretch>
            <a:fillRect/>
          </a:stretch>
        </p:blipFill>
        <p:spPr>
          <a:xfrm>
            <a:off x="-256762" y="183874"/>
            <a:ext cx="2362200" cy="466725"/>
          </a:xfrm>
          <a:prstGeom prst="rect">
            <a:avLst/>
          </a:prstGeom>
          <a:noFill/>
        </p:spPr>
      </p:pic>
    </p:spTree>
    <p:extLst>
      <p:ext uri="{BB962C8B-B14F-4D97-AF65-F5344CB8AC3E}">
        <p14:creationId xmlns:p14="http://schemas.microsoft.com/office/powerpoint/2010/main" val="35587631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a:extLst>
              <a:ext uri="{FF2B5EF4-FFF2-40B4-BE49-F238E27FC236}">
                <a16:creationId xmlns:a16="http://schemas.microsoft.com/office/drawing/2014/main" id="{B25C2E94-EE4E-AD55-37B7-26F9A0552963}"/>
              </a:ext>
            </a:extLst>
          </p:cNvPr>
          <p:cNvPicPr>
            <a:picLocks noChangeAspect="1"/>
          </p:cNvPicPr>
          <p:nvPr/>
        </p:nvPicPr>
        <p:blipFill>
          <a:blip r:embed="rId2" cstate="screen">
            <a:alphaModFix amt="85000"/>
            <a:extLst>
              <a:ext uri="{28A0092B-C50C-407E-A947-70E740481C1C}">
                <a14:useLocalDpi xmlns:a14="http://schemas.microsoft.com/office/drawing/2010/main"/>
              </a:ext>
            </a:extLst>
          </a:blip>
          <a:stretch>
            <a:fillRect/>
          </a:stretch>
        </p:blipFill>
        <p:spPr>
          <a:xfrm>
            <a:off x="0" y="0"/>
            <a:ext cx="3605520" cy="5143500"/>
          </a:xfrm>
          <a:prstGeom prst="rect">
            <a:avLst/>
          </a:prstGeom>
          <a:effectLst>
            <a:outerShdw blurRad="50800" dist="38100" dir="2700000" algn="tl" rotWithShape="0">
              <a:prstClr val="black">
                <a:alpha val="41000"/>
              </a:prstClr>
            </a:outerShdw>
            <a:softEdge rad="31750"/>
          </a:effectLst>
        </p:spPr>
      </p:pic>
      <p:sp>
        <p:nvSpPr>
          <p:cNvPr id="8" name="ZoneTexte 7">
            <a:extLst>
              <a:ext uri="{FF2B5EF4-FFF2-40B4-BE49-F238E27FC236}">
                <a16:creationId xmlns:a16="http://schemas.microsoft.com/office/drawing/2014/main" id="{EA9F2A98-DD98-324B-D6CE-DBB90CD58698}"/>
              </a:ext>
            </a:extLst>
          </p:cNvPr>
          <p:cNvSpPr txBox="1"/>
          <p:nvPr/>
        </p:nvSpPr>
        <p:spPr>
          <a:xfrm>
            <a:off x="4298671" y="1681261"/>
            <a:ext cx="4631635" cy="600164"/>
          </a:xfrm>
          <a:prstGeom prst="rect">
            <a:avLst/>
          </a:prstGeom>
          <a:noFill/>
        </p:spPr>
        <p:txBody>
          <a:bodyPr wrap="square" rtlCol="0">
            <a:spAutoFit/>
          </a:bodyPr>
          <a:lstStyle/>
          <a:p>
            <a:r>
              <a:rPr lang="fr-FR" sz="1100" dirty="0">
                <a:latin typeface="+mn-lt"/>
              </a:rPr>
              <a:t>Appeler les 6 clients Platinum restants. Demander leur niveau de satisfaction en ce qui concerne le rapport qualité prix de la carte. </a:t>
            </a:r>
          </a:p>
          <a:p>
            <a:r>
              <a:rPr lang="fr-FR" sz="1100" dirty="0">
                <a:latin typeface="+mn-lt"/>
              </a:rPr>
              <a:t>Revoir la carte Platinum: son prix ? Ses services ? Sa cible ? </a:t>
            </a:r>
          </a:p>
        </p:txBody>
      </p:sp>
      <p:sp>
        <p:nvSpPr>
          <p:cNvPr id="10" name="ZoneTexte 9">
            <a:extLst>
              <a:ext uri="{FF2B5EF4-FFF2-40B4-BE49-F238E27FC236}">
                <a16:creationId xmlns:a16="http://schemas.microsoft.com/office/drawing/2014/main" id="{37A6CB15-B2C6-7E4A-DA70-2DBC443A3669}"/>
              </a:ext>
            </a:extLst>
          </p:cNvPr>
          <p:cNvSpPr txBox="1"/>
          <p:nvPr/>
        </p:nvSpPr>
        <p:spPr>
          <a:xfrm>
            <a:off x="3724539" y="598834"/>
            <a:ext cx="4584424" cy="461665"/>
          </a:xfrm>
          <a:prstGeom prst="rect">
            <a:avLst/>
          </a:prstGeom>
          <a:noFill/>
        </p:spPr>
        <p:txBody>
          <a:bodyPr wrap="square">
            <a:spAutoFit/>
          </a:bodyPr>
          <a:lstStyle/>
          <a:p>
            <a:r>
              <a:rPr kumimoji="0" lang="fr" sz="2400" b="1" i="0" u="none" strike="noStrike" kern="0" cap="none" spc="0" normalizeH="0" baseline="0" noProof="0" dirty="0">
                <a:ln>
                  <a:noFill/>
                </a:ln>
                <a:solidFill>
                  <a:srgbClr val="424242"/>
                </a:solidFill>
                <a:effectLst>
                  <a:outerShdw blurRad="38100" dist="38100" dir="2700000" algn="tl">
                    <a:srgbClr val="000000">
                      <a:alpha val="43137"/>
                    </a:srgbClr>
                  </a:outerShdw>
                </a:effectLst>
                <a:uLnTx/>
                <a:uFillTx/>
                <a:latin typeface="Maven Pro"/>
                <a:sym typeface="Maven Pro"/>
              </a:rPr>
              <a:t>Nos propositions d’actions:</a:t>
            </a:r>
            <a:endParaRPr lang="fr-FR" sz="1200" dirty="0">
              <a:effectLst>
                <a:outerShdw blurRad="38100" dist="38100" dir="2700000" algn="tl">
                  <a:srgbClr val="000000">
                    <a:alpha val="43137"/>
                  </a:srgbClr>
                </a:outerShdw>
              </a:effectLst>
            </a:endParaRPr>
          </a:p>
        </p:txBody>
      </p:sp>
      <p:sp>
        <p:nvSpPr>
          <p:cNvPr id="12" name="ZoneTexte 11">
            <a:extLst>
              <a:ext uri="{FF2B5EF4-FFF2-40B4-BE49-F238E27FC236}">
                <a16:creationId xmlns:a16="http://schemas.microsoft.com/office/drawing/2014/main" id="{DDFA4A18-5DB8-E445-01FD-1B7A14F5BA9C}"/>
              </a:ext>
            </a:extLst>
          </p:cNvPr>
          <p:cNvSpPr txBox="1"/>
          <p:nvPr/>
        </p:nvSpPr>
        <p:spPr>
          <a:xfrm>
            <a:off x="3882472" y="1292423"/>
            <a:ext cx="1126849" cy="276999"/>
          </a:xfrm>
          <a:prstGeom prst="rect">
            <a:avLst/>
          </a:prstGeom>
          <a:noFill/>
        </p:spPr>
        <p:txBody>
          <a:bodyPr wrap="square">
            <a:spAutoFit/>
          </a:bodyPr>
          <a:lstStyle/>
          <a:p>
            <a:r>
              <a:rPr lang="fr-FR" sz="1200" b="1" dirty="0">
                <a:latin typeface="+mn-lt"/>
              </a:rPr>
              <a:t>En priorité</a:t>
            </a:r>
            <a:r>
              <a:rPr lang="fr-FR" sz="1200" dirty="0">
                <a:latin typeface="+mn-lt"/>
              </a:rPr>
              <a:t>: </a:t>
            </a:r>
            <a:endParaRPr lang="fr-FR" sz="1200" dirty="0"/>
          </a:p>
        </p:txBody>
      </p:sp>
      <p:sp>
        <p:nvSpPr>
          <p:cNvPr id="13" name="ZoneTexte 12">
            <a:extLst>
              <a:ext uri="{FF2B5EF4-FFF2-40B4-BE49-F238E27FC236}">
                <a16:creationId xmlns:a16="http://schemas.microsoft.com/office/drawing/2014/main" id="{609A2647-3387-0196-40C2-1D57B4EE2CF3}"/>
              </a:ext>
            </a:extLst>
          </p:cNvPr>
          <p:cNvSpPr txBox="1"/>
          <p:nvPr/>
        </p:nvSpPr>
        <p:spPr>
          <a:xfrm>
            <a:off x="3882472" y="2393264"/>
            <a:ext cx="1656010" cy="276999"/>
          </a:xfrm>
          <a:prstGeom prst="rect">
            <a:avLst/>
          </a:prstGeom>
          <a:noFill/>
        </p:spPr>
        <p:txBody>
          <a:bodyPr wrap="square">
            <a:spAutoFit/>
          </a:bodyPr>
          <a:lstStyle/>
          <a:p>
            <a:r>
              <a:rPr lang="fr-FR" sz="1200" b="1" dirty="0">
                <a:latin typeface="+mn-lt"/>
              </a:rPr>
              <a:t>Très rapidement</a:t>
            </a:r>
            <a:r>
              <a:rPr lang="fr-FR" sz="1200" dirty="0">
                <a:latin typeface="+mn-lt"/>
              </a:rPr>
              <a:t>: </a:t>
            </a:r>
            <a:endParaRPr lang="fr-FR" sz="1200" dirty="0"/>
          </a:p>
        </p:txBody>
      </p:sp>
      <p:sp>
        <p:nvSpPr>
          <p:cNvPr id="14" name="ZoneTexte 13">
            <a:extLst>
              <a:ext uri="{FF2B5EF4-FFF2-40B4-BE49-F238E27FC236}">
                <a16:creationId xmlns:a16="http://schemas.microsoft.com/office/drawing/2014/main" id="{0F6EB4F3-4B7B-D7F1-E70B-CC1A8AAAA93A}"/>
              </a:ext>
            </a:extLst>
          </p:cNvPr>
          <p:cNvSpPr txBox="1"/>
          <p:nvPr/>
        </p:nvSpPr>
        <p:spPr>
          <a:xfrm>
            <a:off x="4298672" y="2782102"/>
            <a:ext cx="4631635" cy="938719"/>
          </a:xfrm>
          <a:prstGeom prst="rect">
            <a:avLst/>
          </a:prstGeom>
          <a:noFill/>
        </p:spPr>
        <p:txBody>
          <a:bodyPr wrap="square" rtlCol="0">
            <a:spAutoFit/>
          </a:bodyPr>
          <a:lstStyle/>
          <a:p>
            <a:r>
              <a:rPr lang="fr-FR" sz="1100" dirty="0">
                <a:latin typeface="+mn-lt"/>
              </a:rPr>
              <a:t>165 clients actuels réunissent 4 critères: ils gagnent plus de 40k par an, ont moins de 45 transactions sur les 12 derniers mois, utilisent la carte une fois par semaine et sont mariés. Ils sont « à risque » et doivent être bénéficiaires de campagnes de fidélisation (offres promotionnelles, services personnalisés selon les catégories,…)</a:t>
            </a:r>
          </a:p>
        </p:txBody>
      </p:sp>
      <p:sp>
        <p:nvSpPr>
          <p:cNvPr id="15" name="ZoneTexte 14">
            <a:extLst>
              <a:ext uri="{FF2B5EF4-FFF2-40B4-BE49-F238E27FC236}">
                <a16:creationId xmlns:a16="http://schemas.microsoft.com/office/drawing/2014/main" id="{03821EF1-AE26-FE00-5110-D73A904E0C51}"/>
              </a:ext>
            </a:extLst>
          </p:cNvPr>
          <p:cNvSpPr txBox="1"/>
          <p:nvPr/>
        </p:nvSpPr>
        <p:spPr>
          <a:xfrm>
            <a:off x="3882472" y="3832660"/>
            <a:ext cx="1495219" cy="276999"/>
          </a:xfrm>
          <a:prstGeom prst="rect">
            <a:avLst/>
          </a:prstGeom>
          <a:noFill/>
        </p:spPr>
        <p:txBody>
          <a:bodyPr wrap="square">
            <a:spAutoFit/>
          </a:bodyPr>
          <a:lstStyle/>
          <a:p>
            <a:r>
              <a:rPr lang="fr-FR" sz="1200" b="1" dirty="0">
                <a:latin typeface="+mn-lt"/>
              </a:rPr>
              <a:t>Rapidement:</a:t>
            </a:r>
            <a:endParaRPr lang="fr-FR" sz="1200" dirty="0"/>
          </a:p>
        </p:txBody>
      </p:sp>
      <p:sp>
        <p:nvSpPr>
          <p:cNvPr id="16" name="ZoneTexte 15">
            <a:extLst>
              <a:ext uri="{FF2B5EF4-FFF2-40B4-BE49-F238E27FC236}">
                <a16:creationId xmlns:a16="http://schemas.microsoft.com/office/drawing/2014/main" id="{37A22EF2-1756-D2B2-1ECC-F50EF9D19ABD}"/>
              </a:ext>
            </a:extLst>
          </p:cNvPr>
          <p:cNvSpPr txBox="1"/>
          <p:nvPr/>
        </p:nvSpPr>
        <p:spPr>
          <a:xfrm>
            <a:off x="4298671" y="4221500"/>
            <a:ext cx="4631635" cy="769441"/>
          </a:xfrm>
          <a:prstGeom prst="rect">
            <a:avLst/>
          </a:prstGeom>
          <a:noFill/>
        </p:spPr>
        <p:txBody>
          <a:bodyPr wrap="square" rtlCol="0">
            <a:spAutoFit/>
          </a:bodyPr>
          <a:lstStyle/>
          <a:p>
            <a:r>
              <a:rPr lang="fr-FR" sz="1100" dirty="0">
                <a:latin typeface="+mn-lt"/>
              </a:rPr>
              <a:t>1193 clients actuels ont eu au moins 4 interactions avec la banque sur les 12 derniers mois. Il nous semble important d’organiser une enquête de satisfaction auprès de cette population afin de connaitre leur motif d’insatisfaction et où en est leur </a:t>
            </a:r>
            <a:r>
              <a:rPr lang="fr-FR" sz="1100">
                <a:latin typeface="+mn-lt"/>
              </a:rPr>
              <a:t>expérience client.</a:t>
            </a:r>
            <a:endParaRPr lang="fr-FR" sz="1100" dirty="0">
              <a:latin typeface="+mn-lt"/>
            </a:endParaRPr>
          </a:p>
        </p:txBody>
      </p:sp>
      <p:pic>
        <p:nvPicPr>
          <p:cNvPr id="17" name="image1.png">
            <a:extLst>
              <a:ext uri="{FF2B5EF4-FFF2-40B4-BE49-F238E27FC236}">
                <a16:creationId xmlns:a16="http://schemas.microsoft.com/office/drawing/2014/main" id="{141A1B31-019B-7AC9-F2D3-35F16E9E9E10}"/>
              </a:ext>
            </a:extLst>
          </p:cNvPr>
          <p:cNvPicPr preferRelativeResize="0"/>
          <p:nvPr/>
        </p:nvPicPr>
        <p:blipFill>
          <a:blip r:embed="rId3" cstate="print"/>
          <a:stretch>
            <a:fillRect/>
          </a:stretch>
        </p:blipFill>
        <p:spPr>
          <a:xfrm>
            <a:off x="3264796" y="75398"/>
            <a:ext cx="2362200" cy="466725"/>
          </a:xfrm>
          <a:prstGeom prst="rect">
            <a:avLst/>
          </a:prstGeom>
          <a:noFill/>
        </p:spPr>
      </p:pic>
    </p:spTree>
    <p:extLst>
      <p:ext uri="{BB962C8B-B14F-4D97-AF65-F5344CB8AC3E}">
        <p14:creationId xmlns:p14="http://schemas.microsoft.com/office/powerpoint/2010/main" val="16131843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99"/>
        <p:cNvGrpSpPr/>
        <p:nvPr/>
      </p:nvGrpSpPr>
      <p:grpSpPr>
        <a:xfrm>
          <a:off x="0" y="0"/>
          <a:ext cx="0" cy="0"/>
          <a:chOff x="0" y="0"/>
          <a:chExt cx="0" cy="0"/>
        </a:xfrm>
      </p:grpSpPr>
      <p:sp>
        <p:nvSpPr>
          <p:cNvPr id="300" name="Google Shape;300;p17"/>
          <p:cNvSpPr txBox="1"/>
          <p:nvPr/>
        </p:nvSpPr>
        <p:spPr>
          <a:xfrm>
            <a:off x="346448" y="1885268"/>
            <a:ext cx="56925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000" dirty="0">
                <a:solidFill>
                  <a:schemeClr val="lt1"/>
                </a:solidFill>
                <a:latin typeface="Titillium Web"/>
                <a:ea typeface="Titillium Web"/>
                <a:cs typeface="Titillium Web"/>
                <a:sym typeface="Titillium Web"/>
              </a:rPr>
              <a:t>Conclusion</a:t>
            </a:r>
            <a:endParaRPr sz="2000" dirty="0">
              <a:solidFill>
                <a:schemeClr val="lt1"/>
              </a:solidFill>
              <a:latin typeface="Titillium Web"/>
              <a:ea typeface="Titillium Web"/>
              <a:cs typeface="Titillium Web"/>
              <a:sym typeface="Titillium Web"/>
            </a:endParaRPr>
          </a:p>
        </p:txBody>
      </p:sp>
      <p:sp>
        <p:nvSpPr>
          <p:cNvPr id="301" name="Google Shape;301;p17"/>
          <p:cNvSpPr txBox="1"/>
          <p:nvPr/>
        </p:nvSpPr>
        <p:spPr>
          <a:xfrm>
            <a:off x="930100" y="2723025"/>
            <a:ext cx="644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Nunito"/>
              <a:ea typeface="Nunito"/>
              <a:cs typeface="Nunito"/>
              <a:sym typeface="Nunito"/>
            </a:endParaRPr>
          </a:p>
        </p:txBody>
      </p:sp>
      <p:sp>
        <p:nvSpPr>
          <p:cNvPr id="302" name="Google Shape;302;p17"/>
          <p:cNvSpPr txBox="1"/>
          <p:nvPr/>
        </p:nvSpPr>
        <p:spPr>
          <a:xfrm>
            <a:off x="744013" y="2308295"/>
            <a:ext cx="7586400" cy="187740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FR" sz="1100" dirty="0">
                <a:solidFill>
                  <a:schemeClr val="lt1"/>
                </a:solidFill>
                <a:latin typeface="Maven Pro"/>
                <a:ea typeface="Maven Pro"/>
                <a:cs typeface="Maven Pro"/>
                <a:sym typeface="Maven Pro"/>
              </a:rPr>
              <a:t>Primero Bank doit aujourd’hui fidéliser sa clientèle. Face à la concurrence des autres </a:t>
            </a:r>
            <a:r>
              <a:rPr lang="fr-FR" sz="1100" dirty="0" err="1">
                <a:solidFill>
                  <a:schemeClr val="lt1"/>
                </a:solidFill>
                <a:latin typeface="Maven Pro"/>
                <a:ea typeface="Maven Pro"/>
                <a:cs typeface="Maven Pro"/>
                <a:sym typeface="Maven Pro"/>
              </a:rPr>
              <a:t>neobanques</a:t>
            </a:r>
            <a:r>
              <a:rPr lang="fr-FR" sz="1100" dirty="0">
                <a:solidFill>
                  <a:schemeClr val="lt1"/>
                </a:solidFill>
                <a:latin typeface="Maven Pro"/>
                <a:ea typeface="Maven Pro"/>
                <a:cs typeface="Maven Pro"/>
                <a:sym typeface="Maven Pro"/>
              </a:rPr>
              <a:t> et des institutions classiques, elle se doit d’offrir un service irréprochable. </a:t>
            </a:r>
          </a:p>
          <a:p>
            <a:pPr marL="0" lvl="0" indent="0" algn="l" rtl="0">
              <a:spcBef>
                <a:spcPts val="0"/>
              </a:spcBef>
              <a:spcAft>
                <a:spcPts val="0"/>
              </a:spcAft>
              <a:buNone/>
            </a:pPr>
            <a:endParaRPr lang="fr-FR" sz="1100" dirty="0">
              <a:solidFill>
                <a:schemeClr val="lt1"/>
              </a:solidFill>
              <a:latin typeface="Maven Pro"/>
              <a:ea typeface="Maven Pro"/>
              <a:cs typeface="Maven Pro"/>
              <a:sym typeface="Maven Pro"/>
            </a:endParaRPr>
          </a:p>
          <a:p>
            <a:pPr marL="0" lvl="0" indent="0" algn="l" rtl="0">
              <a:spcBef>
                <a:spcPts val="0"/>
              </a:spcBef>
              <a:spcAft>
                <a:spcPts val="0"/>
              </a:spcAft>
              <a:buNone/>
            </a:pPr>
            <a:r>
              <a:rPr lang="fr-FR" sz="1100" dirty="0">
                <a:solidFill>
                  <a:schemeClr val="lt1"/>
                </a:solidFill>
                <a:latin typeface="Maven Pro"/>
                <a:ea typeface="Maven Pro"/>
                <a:cs typeface="Maven Pro"/>
                <a:sym typeface="Maven Pro"/>
              </a:rPr>
              <a:t>Les clients perdus n’ont pas trouvé d’avantages à rester chez Primero Bank. Il est donc essentiel d’agir sur une clientèle ciblée afin de la fidéliser. </a:t>
            </a:r>
          </a:p>
          <a:p>
            <a:pPr marL="0" lvl="0" indent="0" algn="l" rtl="0">
              <a:spcBef>
                <a:spcPts val="0"/>
              </a:spcBef>
              <a:spcAft>
                <a:spcPts val="0"/>
              </a:spcAft>
              <a:buNone/>
            </a:pPr>
            <a:endParaRPr lang="fr-FR" sz="1100" dirty="0">
              <a:solidFill>
                <a:schemeClr val="lt1"/>
              </a:solidFill>
              <a:latin typeface="Maven Pro"/>
              <a:ea typeface="Nunito"/>
              <a:cs typeface="Nunito"/>
              <a:sym typeface="Maven Pro"/>
            </a:endParaRPr>
          </a:p>
          <a:p>
            <a:pPr marL="0" lvl="0" indent="0" algn="l" rtl="0">
              <a:spcBef>
                <a:spcPts val="0"/>
              </a:spcBef>
              <a:spcAft>
                <a:spcPts val="0"/>
              </a:spcAft>
              <a:buNone/>
            </a:pPr>
            <a:r>
              <a:rPr lang="fr-FR" sz="1100" dirty="0">
                <a:solidFill>
                  <a:schemeClr val="lt1"/>
                </a:solidFill>
                <a:latin typeface="Maven Pro"/>
                <a:ea typeface="Nunito"/>
                <a:cs typeface="Nunito"/>
                <a:sym typeface="Maven Pro"/>
              </a:rPr>
              <a:t>En étant attentif et en répondant rapidement aux besoins et aux préoccupations des clients, en proposant des services de qualité, des avantages exclusifs entre autres aux porteurs de cartes premium, aux clients à hauts revenus, aux clients mariés, Primero Bank devrait endiguer cette perte de clientèle. Elle pourra par la suite mesurer la fidélité et la satisfaction client par un système NPS par exemple.</a:t>
            </a:r>
            <a:endParaRPr sz="1100" dirty="0">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name="Momentum">
  <a:themeElements>
    <a:clrScheme name="Personnalisé 1">
      <a:dk1>
        <a:srgbClr val="C0791B"/>
      </a:dk1>
      <a:lt1>
        <a:srgbClr val="FFFFFF"/>
      </a:lt1>
      <a:dk2>
        <a:srgbClr val="424242"/>
      </a:dk2>
      <a:lt2>
        <a:srgbClr val="8DD8D3"/>
      </a:lt2>
      <a:accent1>
        <a:srgbClr val="A681BD"/>
      </a:accent1>
      <a:accent2>
        <a:srgbClr val="5D8ED2"/>
      </a:accent2>
      <a:accent3>
        <a:srgbClr val="9EC1FC"/>
      </a:accent3>
      <a:accent4>
        <a:srgbClr val="404040"/>
      </a:accent4>
      <a:accent5>
        <a:srgbClr val="FFFFFF"/>
      </a:accent5>
      <a:accent6>
        <a:srgbClr val="D558AB"/>
      </a:accent6>
      <a:hlink>
        <a:srgbClr val="27278B"/>
      </a:hlink>
      <a:folHlink>
        <a:srgbClr val="27278B"/>
      </a:folHlink>
    </a:clrScheme>
    <a:fontScheme name="ESN DATA">
      <a:majorFont>
        <a:latin typeface="Maven Pro"/>
        <a:ea typeface=""/>
        <a:cs typeface=""/>
      </a:majorFont>
      <a:minorFont>
        <a:latin typeface="Nunito"/>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Sheets">
    <a:dk1>
      <a:srgbClr val="000000"/>
    </a:dk1>
    <a:lt1>
      <a:srgbClr val="FFFFFF"/>
    </a:lt1>
    <a:dk2>
      <a:srgbClr val="000000"/>
    </a:dk2>
    <a:lt2>
      <a:srgbClr val="FFFFFF"/>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0000FF"/>
    </a:folHlink>
  </a:clrScheme>
  <a:fontScheme name="Sheets">
    <a:majorFont>
      <a:latin typeface="Calibri"/>
      <a:ea typeface="Calibri"/>
      <a:cs typeface="Calibri"/>
    </a:majorFont>
    <a:minorFont>
      <a:latin typeface="Calibri"/>
      <a:ea typeface="Calibri"/>
      <a:cs typeface="Calibri"/>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Sheets">
    <a:dk1>
      <a:srgbClr val="000000"/>
    </a:dk1>
    <a:lt1>
      <a:srgbClr val="FFFFFF"/>
    </a:lt1>
    <a:dk2>
      <a:srgbClr val="000000"/>
    </a:dk2>
    <a:lt2>
      <a:srgbClr val="FFFFFF"/>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0000FF"/>
    </a:folHlink>
  </a:clrScheme>
  <a:fontScheme name="Sheets">
    <a:majorFont>
      <a:latin typeface="Calibri"/>
      <a:ea typeface="Calibri"/>
      <a:cs typeface="Calibri"/>
    </a:majorFont>
    <a:minorFont>
      <a:latin typeface="Calibri"/>
      <a:ea typeface="Calibri"/>
      <a:cs typeface="Calibri"/>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Sheets">
    <a:dk1>
      <a:srgbClr val="000000"/>
    </a:dk1>
    <a:lt1>
      <a:srgbClr val="FFFFFF"/>
    </a:lt1>
    <a:dk2>
      <a:srgbClr val="000000"/>
    </a:dk2>
    <a:lt2>
      <a:srgbClr val="FFFFFF"/>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0000FF"/>
    </a:folHlink>
  </a:clrScheme>
  <a:fontScheme name="Sheets">
    <a:majorFont>
      <a:latin typeface="Calibri"/>
      <a:ea typeface="Calibri"/>
      <a:cs typeface="Calibri"/>
    </a:majorFont>
    <a:minorFont>
      <a:latin typeface="Calibri"/>
      <a:ea typeface="Calibri"/>
      <a:cs typeface="Calibri"/>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Sheets">
    <a:dk1>
      <a:srgbClr val="000000"/>
    </a:dk1>
    <a:lt1>
      <a:srgbClr val="FFFFFF"/>
    </a:lt1>
    <a:dk2>
      <a:srgbClr val="000000"/>
    </a:dk2>
    <a:lt2>
      <a:srgbClr val="FFFFFF"/>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0000FF"/>
    </a:folHlink>
  </a:clrScheme>
  <a:fontScheme name="Sheets">
    <a:majorFont>
      <a:latin typeface="Calibri"/>
      <a:ea typeface="Calibri"/>
      <a:cs typeface="Calibri"/>
    </a:majorFont>
    <a:minorFont>
      <a:latin typeface="Calibri"/>
      <a:ea typeface="Calibri"/>
      <a:cs typeface="Calibri"/>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Sheets">
    <a:dk1>
      <a:srgbClr val="000000"/>
    </a:dk1>
    <a:lt1>
      <a:srgbClr val="FFFFFF"/>
    </a:lt1>
    <a:dk2>
      <a:srgbClr val="000000"/>
    </a:dk2>
    <a:lt2>
      <a:srgbClr val="FFFFFF"/>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0000FF"/>
    </a:folHlink>
  </a:clrScheme>
  <a:fontScheme name="Sheets">
    <a:majorFont>
      <a:latin typeface="Calibri"/>
      <a:ea typeface="Calibri"/>
      <a:cs typeface="Calibri"/>
    </a:majorFont>
    <a:minorFont>
      <a:latin typeface="Calibri"/>
      <a:ea typeface="Calibri"/>
      <a:cs typeface="Calibri"/>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ESN DATA">
    <a:majorFont>
      <a:latin typeface="Maven Pro"/>
      <a:ea typeface=""/>
      <a:cs typeface=""/>
    </a:majorFont>
    <a:minorFont>
      <a:latin typeface="Nunito"/>
      <a:ea typeface=""/>
      <a:cs typeface=""/>
    </a:minorFont>
  </a:fontScheme>
  <a:fmtScheme name="Coin lumineux">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13456</TotalTime>
  <Words>675</Words>
  <Application>Microsoft Office PowerPoint</Application>
  <PresentationFormat>Affichage à l'écran (16:9)</PresentationFormat>
  <Paragraphs>53</Paragraphs>
  <Slides>8</Slides>
  <Notes>6</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8</vt:i4>
      </vt:variant>
    </vt:vector>
  </HeadingPairs>
  <TitlesOfParts>
    <vt:vector size="14" baseType="lpstr">
      <vt:lpstr>Arial</vt:lpstr>
      <vt:lpstr>Söhne</vt:lpstr>
      <vt:lpstr>Maven Pro</vt:lpstr>
      <vt:lpstr>Nunito</vt:lpstr>
      <vt:lpstr>Titillium Web</vt:lpstr>
      <vt:lpstr>Momentum</vt:lpstr>
      <vt:lpstr>Présentation PowerPoint</vt:lpstr>
      <vt:lpstr>Vos enjeux:</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fabriceleroy</dc:creator>
  <cp:lastModifiedBy>fabrice leroy</cp:lastModifiedBy>
  <cp:revision>27</cp:revision>
  <dcterms:modified xsi:type="dcterms:W3CDTF">2023-01-04T14:03:55Z</dcterms:modified>
</cp:coreProperties>
</file>